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16" r:id="rId3"/>
    <p:sldId id="317" r:id="rId4"/>
    <p:sldId id="318" r:id="rId5"/>
    <p:sldId id="319" r:id="rId6"/>
    <p:sldId id="334" r:id="rId7"/>
    <p:sldId id="342" r:id="rId8"/>
    <p:sldId id="341" r:id="rId9"/>
    <p:sldId id="320" r:id="rId10"/>
    <p:sldId id="335" r:id="rId11"/>
    <p:sldId id="330" r:id="rId12"/>
    <p:sldId id="331" r:id="rId13"/>
    <p:sldId id="332" r:id="rId14"/>
    <p:sldId id="314" r:id="rId15"/>
    <p:sldId id="312" r:id="rId16"/>
    <p:sldId id="275" r:id="rId17"/>
    <p:sldId id="309" r:id="rId18"/>
    <p:sldId id="315" r:id="rId19"/>
    <p:sldId id="283" r:id="rId20"/>
    <p:sldId id="333" r:id="rId21"/>
    <p:sldId id="279" r:id="rId22"/>
    <p:sldId id="303" r:id="rId23"/>
    <p:sldId id="304" r:id="rId24"/>
    <p:sldId id="337" r:id="rId25"/>
    <p:sldId id="305" r:id="rId26"/>
    <p:sldId id="325" r:id="rId27"/>
    <p:sldId id="338" r:id="rId28"/>
    <p:sldId id="340" r:id="rId29"/>
    <p:sldId id="336" r:id="rId30"/>
    <p:sldId id="291" r:id="rId31"/>
    <p:sldId id="261" r:id="rId32"/>
    <p:sldId id="270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0F6C1-288C-4F41-8FC1-54EC6BA4D9C6}" v="1203" dt="2023-03-11T13:34:03.271"/>
    <p1510:client id="{8EA9792D-25C7-D6C2-D64F-685B0F111A82}" v="13" dt="2023-03-12T08:25:26.901"/>
    <p1510:client id="{98C92ED6-3E33-016A-22B4-FBE276A3CE9D}" v="1788" dt="2023-03-11T13:30:18.711"/>
    <p1510:client id="{C82E082B-5C07-F848-4B09-894E8A90F815}" v="332" dt="2023-03-11T10:47:37.764"/>
    <p1510:client id="{FAC66467-BE13-C0A7-C8CE-FE0F4A376BC4}" v="7" dt="2023-03-11T10:50:45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0862A-355A-7B42-99AD-BC1558ACB83F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6A85A-E6E3-E946-A9E5-278A5A0E6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327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directly linked to AI there are three problems:</a:t>
            </a:r>
          </a:p>
          <a:p>
            <a:endParaRPr lang="en-US"/>
          </a:p>
          <a:p>
            <a:r>
              <a:rPr lang="en-US"/>
              <a:t>1-We need a lot of good training data.</a:t>
            </a:r>
          </a:p>
          <a:p>
            <a:endParaRPr lang="en-US"/>
          </a:p>
          <a:p>
            <a:r>
              <a:rPr lang="en-US"/>
              <a:t>2-We need effective applications and use cases which drive Climate Action.</a:t>
            </a:r>
          </a:p>
          <a:p>
            <a:endParaRPr lang="en-US"/>
          </a:p>
          <a:p>
            <a:r>
              <a:rPr lang="en-US"/>
              <a:t>3-And we must avoid bias during model training.</a:t>
            </a:r>
          </a:p>
          <a:p>
            <a:endParaRPr lang="en-US"/>
          </a:p>
          <a:p>
            <a:r>
              <a:rPr lang="en-US"/>
              <a:t>All these problems can’t be solved by Jane and Jon alone.</a:t>
            </a:r>
          </a:p>
          <a:p>
            <a:endParaRPr lang="en-US"/>
          </a:p>
          <a:p>
            <a:r>
              <a:rPr lang="en-US"/>
              <a:t>Solutions are highlighted in the sketch.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324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40E5-B5F5-8A4B-9795-87D0B5F41E6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930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40E5-B5F5-8A4B-9795-87D0B5F41E6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191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 b="0" i="0">
                <a:effectLst/>
              </a:rPr>
              <a:t>Das </a:t>
            </a:r>
            <a:r>
              <a:rPr lang="de-DE" sz="1200" b="0" i="0" err="1">
                <a:effectLst/>
              </a:rPr>
              <a:t>IoS</a:t>
            </a:r>
            <a:r>
              <a:rPr lang="de-DE" sz="1200" b="0" i="0">
                <a:effectLst/>
              </a:rPr>
              <a:t> ermöglicht ein </a:t>
            </a:r>
            <a:r>
              <a:rPr lang="de-DE" sz="1200"/>
              <a:t>praxisnahes DPP Scheme , das im ersten Schritt auf standardisierten automatisierten Auswertungen von Nachhaltigkeitsberichten beruht.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/>
              <a:t>Im weiteren ist der standardisierte Zugang zu weiteren Datenquellen angedacht.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/>
              <a:t>Der Ansatz ermöglicht strukturiert Zugang zu produktrelevanten Daten aus Nachhaltigkeitsberichten.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/>
              <a:t>Die automatisierten Prozesse sind per se interessensneutral und richten sich nicht nach vorbestimmten Ziel- oder Ergebnisvorstellungen der verschiedenen Stakeholder aus. Sie sind länder- und </a:t>
            </a:r>
            <a:r>
              <a:rPr lang="de-DE" sz="1200" err="1"/>
              <a:t>regionenübergreifend</a:t>
            </a:r>
            <a:r>
              <a:rPr lang="de-DE" sz="120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/>
              <a:t>Datenquellen aber auch Datenlücken werden transparent gemacht.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>
                <a:srgbClr val="AAFCCF"/>
              </a:buClr>
              <a:buSzPct val="130000"/>
              <a:buFont typeface="Arial" panose="020B0604020202020204" pitchFamily="34" charset="0"/>
              <a:buChar char="•"/>
            </a:pPr>
            <a:r>
              <a:rPr lang="de-DE" sz="1200"/>
              <a:t>Der Fokus liegt auf Skalierbarkeit des Systems und der Interoperabilität von Datenspeichern und –</a:t>
            </a:r>
            <a:r>
              <a:rPr lang="de-DE" sz="1200" err="1"/>
              <a:t>formaten</a:t>
            </a:r>
            <a:r>
              <a:rPr lang="de-DE" sz="1200"/>
              <a:t>.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13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A85A-E6E3-E946-A9E5-278A5A0E6FE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48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A85A-E6E3-E946-A9E5-278A5A0E6FE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031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Carbon factor </a:t>
            </a:r>
            <a:r>
              <a:rPr lang="en-GB" err="1"/>
              <a:t>stimation</a:t>
            </a:r>
            <a:r>
              <a:rPr lang="en-GB"/>
              <a:t> is composed of 5 secondary steps: emissions per capita, per sector/category, requires a cyclic framework as requires to be updated also in a regular basis.</a:t>
            </a:r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7F88-AF5D-45C0-BE87-703C9DC8538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53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>
                <a:effectLst/>
                <a:latin typeface="Helvetica" pitchFamily="2" charset="0"/>
              </a:rPr>
              <a:t>Two ways of estimating emissions: </a:t>
            </a:r>
          </a:p>
          <a:p>
            <a:r>
              <a:rPr lang="en-GB" i="1">
                <a:effectLst/>
                <a:latin typeface="Helvetica" pitchFamily="2" charset="0"/>
              </a:rPr>
              <a:t>Cause some info is not available just from the expenditure-base, then we take </a:t>
            </a:r>
            <a:r>
              <a:rPr lang="en-GB" i="1" err="1">
                <a:effectLst/>
                <a:latin typeface="Helvetica" pitchFamily="2" charset="0"/>
              </a:rPr>
              <a:t>adventaje</a:t>
            </a:r>
            <a:r>
              <a:rPr lang="en-GB" i="1">
                <a:effectLst/>
                <a:latin typeface="Helvetica" pitchFamily="2" charset="0"/>
              </a:rPr>
              <a:t> of the functional unit approach (example of Energy consumption).</a:t>
            </a:r>
          </a:p>
          <a:p>
            <a:r>
              <a:rPr lang="en-GB" i="1">
                <a:effectLst/>
                <a:latin typeface="Helvetica" pitchFamily="2" charset="0"/>
              </a:rPr>
              <a:t>Functional units describe the unit of “use” of a </a:t>
            </a:r>
            <a:r>
              <a:rPr lang="en-GB" i="1" err="1">
                <a:effectLst/>
                <a:latin typeface="Helvetica" pitchFamily="2" charset="0"/>
              </a:rPr>
              <a:t>prodxz§ct</a:t>
            </a:r>
            <a:r>
              <a:rPr lang="en-GB" i="1">
                <a:effectLst/>
                <a:latin typeface="Helvetica" pitchFamily="2" charset="0"/>
              </a:rPr>
              <a:t>.</a:t>
            </a:r>
            <a:endParaRPr lang="en-GB">
              <a:effectLst/>
              <a:latin typeface="Helvetica" pitchFamily="2" charset="0"/>
            </a:endParaRPr>
          </a:p>
          <a:p>
            <a:r>
              <a:rPr lang="en-GB" i="1">
                <a:effectLst/>
                <a:latin typeface="Helvetica" pitchFamily="2" charset="0"/>
              </a:rPr>
              <a:t>They are used as a reference for life cycle assessment</a:t>
            </a:r>
            <a:endParaRPr lang="en-GB">
              <a:effectLst/>
              <a:latin typeface="Helvetica" pitchFamily="2" charset="0"/>
            </a:endParaRPr>
          </a:p>
          <a:p>
            <a:r>
              <a:rPr lang="en-GB" i="1">
                <a:effectLst/>
                <a:latin typeface="Helvetica" pitchFamily="2" charset="0"/>
              </a:rPr>
              <a:t>(LCA). Functional units are, for instance, person</a:t>
            </a:r>
            <a:endParaRPr lang="en-GB">
              <a:effectLst/>
              <a:latin typeface="Helvetica" pitchFamily="2" charset="0"/>
            </a:endParaRPr>
          </a:p>
          <a:p>
            <a:r>
              <a:rPr lang="en-GB" i="1" err="1">
                <a:effectLst/>
                <a:latin typeface="Helvetica" pitchFamily="2" charset="0"/>
              </a:rPr>
              <a:t>kilometers</a:t>
            </a:r>
            <a:r>
              <a:rPr lang="en-GB" i="1">
                <a:effectLst/>
                <a:latin typeface="Helvetica" pitchFamily="2" charset="0"/>
              </a:rPr>
              <a:t>, kilograms (of food), or square meters</a:t>
            </a:r>
            <a:endParaRPr lang="en-GB">
              <a:effectLst/>
              <a:latin typeface="Helvetica" pitchFamily="2" charset="0"/>
            </a:endParaRPr>
          </a:p>
          <a:p>
            <a:r>
              <a:rPr lang="en-GB" i="1">
                <a:effectLst/>
                <a:latin typeface="Helvetica" pitchFamily="2" charset="0"/>
              </a:rPr>
              <a:t>(of living space; Guinee 2002). The functional units</a:t>
            </a:r>
            <a:endParaRPr lang="en-GB">
              <a:effectLst/>
              <a:latin typeface="Helvetica" pitchFamily="2" charset="0"/>
            </a:endParaRPr>
          </a:p>
          <a:p>
            <a:r>
              <a:rPr lang="en-GB" i="1">
                <a:effectLst/>
                <a:latin typeface="Helvetica" pitchFamily="2" charset="0"/>
              </a:rPr>
              <a:t>in this study are close to physical units.</a:t>
            </a:r>
            <a:endParaRPr lang="en-GB">
              <a:effectLst/>
              <a:latin typeface="Helvetica" pitchFamily="2" charset="0"/>
            </a:endParaRP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7F88-AF5D-45C0-BE87-703C9DC8538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762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Categories come from COICOP categorization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>
                <a:effectLst/>
                <a:latin typeface="Arial" panose="020B0604020202020204" pitchFamily="34" charset="0"/>
              </a:rPr>
              <a:t>COICOP: </a:t>
            </a:r>
            <a:r>
              <a:rPr lang="en-US" b="0" i="0">
                <a:solidFill>
                  <a:srgbClr val="E8EAED"/>
                </a:solidFill>
                <a:effectLst/>
                <a:latin typeface="Google Sans"/>
              </a:rPr>
              <a:t>Classification of Individual Consumption by Purpose</a:t>
            </a:r>
            <a:endParaRPr lang="en-US" sz="12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7F88-AF5D-45C0-BE87-703C9DC8538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22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B7F88-AF5D-45C0-BE87-703C9DC8538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166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Because the internet is already available, </a:t>
            </a:r>
          </a:p>
          <a:p>
            <a:r>
              <a:rPr lang="en-US"/>
              <a:t>we should ask: What can we do with it to manage our sustainability data?</a:t>
            </a:r>
          </a:p>
          <a:p>
            <a:endParaRPr lang="en-US"/>
          </a:p>
          <a:p>
            <a:r>
              <a:rPr lang="en-US"/>
              <a:t>Sustainability data is not easy to find.</a:t>
            </a:r>
          </a:p>
          <a:p>
            <a:endParaRPr lang="en-US"/>
          </a:p>
          <a:p>
            <a:r>
              <a:rPr lang="en-US"/>
              <a:t>Data is not standardized.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04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Because of the complexity it is not a single person any longer,  but rather research groups, companies and organization drive the development around AI.</a:t>
            </a:r>
            <a:br>
              <a:rPr lang="en-US"/>
            </a:br>
            <a:br>
              <a:rPr lang="en-US"/>
            </a:br>
            <a:r>
              <a:rPr lang="en-US"/>
              <a:t>This alone does not lead to Climate Action.</a:t>
            </a:r>
            <a:br>
              <a:rPr lang="en-US"/>
            </a:br>
            <a:br>
              <a:rPr lang="en-US"/>
            </a:br>
            <a:r>
              <a:rPr lang="en-US"/>
              <a:t>AI Systems can only support humans.</a:t>
            </a:r>
            <a:br>
              <a:rPr lang="en-US"/>
            </a:b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45B3D-8204-F743-8F3B-9BE0EF3B1AB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290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CB8A1-619E-9BCC-1185-29C6CFDDF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2159B1-502E-DA38-1316-4244B5FA8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9F2C82-1D20-29E8-F5EC-56448CDCC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ACD73-F53F-E603-6AD4-3BD45B08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B48DE7-46DF-605C-7F43-5F312F87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00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0C0D0-4169-E58E-45FD-71E7000F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ED41B00-23DA-DBC5-E8BF-CD675949B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FA28C0-F757-7F7A-4D19-F68F9DAC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8F5920-7B79-E457-2D4C-5AB0BCD25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80B8F5-25E3-61A0-6B24-A46CAC4D9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53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DD3E7D4-B06C-B435-81EB-5CAE57AE8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72D9BE-0B3D-7B7A-0A9C-8EB715955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F2DE16-7825-BE06-8A40-E864D319E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ED024C-F4C8-CE90-7D02-ED5D7CE9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A54D19-7CEC-2115-BAAA-025FDCF2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009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bg>
      <p:bgPr>
        <a:solidFill>
          <a:srgbClr val="2C4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60E74A9-8037-1B44-ACA9-4B147E677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rcRect/>
          <a:stretch/>
        </p:blipFill>
        <p:spPr>
          <a:xfrm>
            <a:off x="3249" y="1"/>
            <a:ext cx="12185499" cy="6857999"/>
          </a:xfrm>
          <a:prstGeom prst="rect">
            <a:avLst/>
          </a:prstGeom>
        </p:spPr>
      </p:pic>
      <p:sp>
        <p:nvSpPr>
          <p:cNvPr id="13" name="Google Shape;8;p19">
            <a:extLst>
              <a:ext uri="{FF2B5EF4-FFF2-40B4-BE49-F238E27FC236}">
                <a16:creationId xmlns:a16="http://schemas.microsoft.com/office/drawing/2014/main" id="{DA3C85CD-6916-6A44-98A7-1B2BD6EB628E}"/>
              </a:ext>
            </a:extLst>
          </p:cNvPr>
          <p:cNvSpPr txBox="1"/>
          <p:nvPr userDrawn="1"/>
        </p:nvSpPr>
        <p:spPr>
          <a:xfrm rot="16200000">
            <a:off x="10562697" y="5139324"/>
            <a:ext cx="2984779" cy="46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0" i="0" u="none" strike="noStrike" cap="none" baseline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© by ecolytiq GmbH, all rights reserved – www.ecolytiq.com</a:t>
            </a:r>
            <a:endParaRPr sz="700" b="0" i="0" u="none" strike="noStrike" cap="none" baseline="0">
              <a:solidFill>
                <a:schemeClr val="bg1"/>
              </a:solidFill>
              <a:latin typeface="Arial" panose="020B06040202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5323C41-AEF4-2642-9FE1-0CFDD1E39A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965" y="313911"/>
            <a:ext cx="1120603" cy="2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3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preserve="1">
  <p:cSld name="1_Titelfoli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114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elfolie" preserve="1">
  <p:cSld name="7_Titelfolie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0" y="0"/>
            <a:ext cx="12185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4"/>
          <p:cNvSpPr txBox="1"/>
          <p:nvPr/>
        </p:nvSpPr>
        <p:spPr>
          <a:xfrm rot="-5400000">
            <a:off x="10562697" y="5139324"/>
            <a:ext cx="2984779" cy="46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by ecolytiq GmbH, all rights reserved – www.ecolytiq.com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737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elfolie" preserve="1">
  <p:cSld name="18_Titelfoli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5"/>
          <p:cNvSpPr txBox="1"/>
          <p:nvPr/>
        </p:nvSpPr>
        <p:spPr>
          <a:xfrm rot="-5400000">
            <a:off x="10562697" y="5139324"/>
            <a:ext cx="2984779" cy="46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by ecolytiq GmbH, all rights reserved – www.ecolytiq.com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446" y="318319"/>
            <a:ext cx="1124599" cy="28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064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elfolie" preserve="1">
  <p:cSld name="11_Titelfolie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6" descr="C:\Users\Anna\Desktop\[Background]-City.png[Background]-Cit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5" y="33146"/>
            <a:ext cx="12182687" cy="679170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6"/>
          <p:cNvSpPr txBox="1"/>
          <p:nvPr/>
        </p:nvSpPr>
        <p:spPr>
          <a:xfrm rot="-5400000">
            <a:off x="10562697" y="5139324"/>
            <a:ext cx="2984779" cy="46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by ecolytiq GmbH, all rights reserved – www.ecolytiq.com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967" y="315543"/>
            <a:ext cx="1120603" cy="279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05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elfolie" preserve="1">
  <p:cSld name="20_Titelfolie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7" descr="C:\Users\Anna\Desktop\[Background]-City.png[Background]-City"/>
          <p:cNvPicPr preferRelativeResize="0"/>
          <p:nvPr/>
        </p:nvPicPr>
        <p:blipFill rotWithShape="1">
          <a:blip r:embed="rId2">
            <a:alphaModFix amt="69000"/>
          </a:blip>
          <a:srcRect/>
          <a:stretch/>
        </p:blipFill>
        <p:spPr>
          <a:xfrm>
            <a:off x="422" y="30860"/>
            <a:ext cx="12191153" cy="679627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7"/>
          <p:cNvSpPr txBox="1"/>
          <p:nvPr/>
        </p:nvSpPr>
        <p:spPr>
          <a:xfrm rot="-5400000">
            <a:off x="10562697" y="5139324"/>
            <a:ext cx="2984779" cy="46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by ecolytiq GmbH, all rights reserved – www.ecolytiq.com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967" y="315543"/>
            <a:ext cx="1120603" cy="279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72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elfolie" preserve="1">
  <p:cSld name="17_Titelfoli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9"/>
          <p:cNvSpPr txBox="1"/>
          <p:nvPr/>
        </p:nvSpPr>
        <p:spPr>
          <a:xfrm rot="-5400000">
            <a:off x="10562697" y="5139324"/>
            <a:ext cx="2984779" cy="46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by ecolytiq GmbH, all rights reserved – www.ecolytiq.com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446" y="318319"/>
            <a:ext cx="1124599" cy="280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364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-3177" y="1"/>
            <a:ext cx="10563396" cy="11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 descr="Ein Bild, das Schild, Ende, Uhr, Verkeh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8843" y="280595"/>
            <a:ext cx="1824704" cy="45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0"/>
          <p:cNvSpPr txBox="1"/>
          <p:nvPr/>
        </p:nvSpPr>
        <p:spPr>
          <a:xfrm>
            <a:off x="623034" y="6366874"/>
            <a:ext cx="2951556" cy="32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700" b="0" i="0" u="none" strike="noStrike" cap="none">
                <a:solidFill>
                  <a:srgbClr val="80B49E"/>
                </a:solidFill>
                <a:latin typeface="Arial"/>
                <a:ea typeface="Arial"/>
                <a:cs typeface="Arial"/>
                <a:sym typeface="Arial"/>
              </a:rPr>
              <a:t>© by ecolytiq GmbH, all rights reserved – www.ecolytiq.com</a:t>
            </a:r>
            <a:endParaRPr sz="700" b="0" i="0" u="none" strike="noStrike" cap="none">
              <a:solidFill>
                <a:srgbClr val="80B4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41D635-7C64-8002-2396-9625C6E6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90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C7E843-E069-FDE1-901A-021533721D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6325" y="1495425"/>
            <a:ext cx="10090150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578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E0912-81C4-936B-DD05-66309170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3B4891-DE1B-0074-60BA-F0BD84B1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2AFE76-78BA-EF27-F155-A11B56E2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AC8CE6-7ABE-69CD-D128-0AC6C5E7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7DD603-15CE-B391-BCB0-CB6CACC9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644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1_Titelfoli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749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3671FDE-876D-213E-A5B1-CC9076374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65064" y="5957690"/>
            <a:ext cx="2104011" cy="67830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A6890BE-A71B-EFC3-84A4-6560751DB8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39" y="346048"/>
            <a:ext cx="3627156" cy="131063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7872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85162-5079-D1CD-0158-598C4E12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B8D2E1-2B02-9339-9133-7923BD36F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1FB113-CDCC-0FBF-88BB-97C64B08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E74C4F-A17C-2B4B-4C6A-F5DE5A39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B29A51-ADD4-DB5C-F614-26092096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7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DA3EAC-2BFC-A0A2-900C-75923070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DF9FC-3B21-2870-F853-546FEE2CF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0FDC72-AE2E-4FB6-4FA7-02FA9CD84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C60836-CDF8-3F64-1374-C5C152DF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FE8F16-5D00-5D9C-78FE-30657884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777327-2C32-C896-3DD8-2AF8138F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62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87F36-AEF7-278F-0E2F-6D44913A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54021E-C514-028D-C8C3-2C5F36C0A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1F7FD0-ABDD-01F9-120B-6BB932C66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0744308-4350-A9BC-B6A4-41F006712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61CC55-4D95-1F89-A0AC-AAD671DA41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F44512F-1950-C99E-F88D-D0F215E77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215F03-7A18-6568-8C64-44E3CCD5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E010C02-4BC0-9724-5DBD-236ADBBE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706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8486C-3744-1937-602C-0101FB32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492AA1-CA31-E1FF-1119-305F2FF3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CBD641-B5AD-15A6-33A0-A5062B1B4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9EB995-5BA7-8F1F-4E00-0C209942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685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FF3381-9DF5-6DA6-5020-486B8BEC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42E804-FFFC-1465-7DA3-D7287CCC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2716DB-FF49-79E7-2825-87B9843F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83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86E55-5EEE-AF38-ABE1-DA0B795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FA3E75-9750-D837-ACAD-FF32A3B4F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0629CB-8164-1846-FF38-BCB6FE5E5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56168D-87DC-5155-131F-5FBC6555C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42C6E1-98B3-CCF4-D6A5-52F88DC4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483CB0-1C1E-2AE7-D9A9-58C7E0A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67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61B49-A963-4E83-40B6-B00ACEE2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6EF9767-0399-7835-4266-4074A03C3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C67741-9DF5-ABD7-7E98-80351B8AB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7AF385-A72D-D164-11AD-7F9E5371A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DF0610-F0DF-A45F-D619-3575717D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09BB20-741F-AC11-6EAB-954853A0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37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0715F-C7ED-A1E4-9E81-6311F1F51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8FBD58-9B00-55DE-D66F-F40928CF9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42D19F-4789-0F35-3341-AAF67985F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98E4B-22B9-C548-B077-14818B933379}" type="datetimeFigureOut">
              <a:rPr lang="de-DE" smtClean="0"/>
              <a:t>17.04.2023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1A0D83-E303-5529-DB05-1BC5481F1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AC58BC-5DA1-BAFA-2F5F-4C1B535EF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BA24C-A17E-5549-A710-108337CE7D0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81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61" r:id="rId19"/>
    <p:sldLayoutId id="2147483662" r:id="rId20"/>
    <p:sldLayoutId id="214748366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conscious-consumerism.com/concept-papers/open-standard/" TargetMode="External"/><Relationship Id="rId7" Type="http://schemas.openxmlformats.org/officeDocument/2006/relationships/image" Target="../media/image51.svg"/><Relationship Id="rId2" Type="http://schemas.openxmlformats.org/officeDocument/2006/relationships/hyperlink" Target="https://conscious-consumerism.com/concept-papers/open-standard/open-standard-step-3-methodology-to-estimate-carbon-intensity-factors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hyperlink" Target="https://conscious-consumerism.com/about/open-standard-reporting/" TargetMode="External"/><Relationship Id="rId9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6.svg"/><Relationship Id="rId18" Type="http://schemas.openxmlformats.org/officeDocument/2006/relationships/image" Target="../media/image30.png"/><Relationship Id="rId3" Type="http://schemas.openxmlformats.org/officeDocument/2006/relationships/image" Target="../media/image93.png"/><Relationship Id="rId21" Type="http://schemas.openxmlformats.org/officeDocument/2006/relationships/image" Target="../media/image98.svg"/><Relationship Id="rId7" Type="http://schemas.openxmlformats.org/officeDocument/2006/relationships/image" Target="../media/image20.png"/><Relationship Id="rId12" Type="http://schemas.openxmlformats.org/officeDocument/2006/relationships/image" Target="../media/image95.png"/><Relationship Id="rId17" Type="http://schemas.openxmlformats.org/officeDocument/2006/relationships/image" Target="../media/image29.svg"/><Relationship Id="rId2" Type="http://schemas.openxmlformats.org/officeDocument/2006/relationships/image" Target="../media/image23.png"/><Relationship Id="rId16" Type="http://schemas.openxmlformats.org/officeDocument/2006/relationships/image" Target="../media/image28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25.svg"/><Relationship Id="rId5" Type="http://schemas.openxmlformats.org/officeDocument/2006/relationships/image" Target="../media/image18.pn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4.png"/><Relationship Id="rId19" Type="http://schemas.openxmlformats.org/officeDocument/2006/relationships/image" Target="../media/image31.svg"/><Relationship Id="rId4" Type="http://schemas.openxmlformats.org/officeDocument/2006/relationships/image" Target="../media/image9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2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11" Type="http://schemas.openxmlformats.org/officeDocument/2006/relationships/image" Target="../media/image27.svg"/><Relationship Id="rId5" Type="http://schemas.openxmlformats.org/officeDocument/2006/relationships/image" Target="../media/image20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19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0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528" y="0"/>
            <a:ext cx="10966945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278703" y="658234"/>
            <a:ext cx="3446143" cy="952499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814648" y="5608904"/>
            <a:ext cx="3686359" cy="59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>
              <a:spcBef>
                <a:spcPts val="720"/>
              </a:spcBef>
            </a:pPr>
            <a:r>
              <a:rPr lang="de-DE" sz="1440" b="1">
                <a:solidFill>
                  <a:schemeClr val="lt1"/>
                </a:solidFill>
              </a:rPr>
              <a:t>Dr. Carsten Schulze &amp; Dr. Mirko Kämpf</a:t>
            </a:r>
            <a:br>
              <a:rPr lang="de-DE" sz="1440" b="1">
                <a:solidFill>
                  <a:schemeClr val="lt1"/>
                </a:solidFill>
              </a:rPr>
            </a:br>
            <a:r>
              <a:rPr lang="de-DE" sz="1440" b="1" err="1">
                <a:solidFill>
                  <a:schemeClr val="lt1"/>
                </a:solidFill>
              </a:rPr>
              <a:t>ecolytiq</a:t>
            </a:r>
            <a:r>
              <a:rPr lang="de-DE" sz="1440" b="1">
                <a:solidFill>
                  <a:schemeClr val="lt1"/>
                </a:solidFill>
              </a:rPr>
              <a:t> GmbH - Berlin</a:t>
            </a:r>
            <a:endParaRPr lang="de-DE" sz="2160">
              <a:solidFill>
                <a:schemeClr val="lt1"/>
              </a:solidFill>
            </a:endParaRPr>
          </a:p>
          <a:p>
            <a:pPr>
              <a:spcBef>
                <a:spcPts val="720"/>
              </a:spcBef>
            </a:pPr>
            <a:r>
              <a:rPr lang="en-US" sz="1440" b="1">
                <a:solidFill>
                  <a:schemeClr val="lt1"/>
                </a:solidFill>
              </a:rPr>
              <a:t>12.3.2023 – 14:30</a:t>
            </a:r>
          </a:p>
        </p:txBody>
      </p:sp>
      <p:pic>
        <p:nvPicPr>
          <p:cNvPr id="18" name="Google Shape;18;p1" descr="Ein Bild, das Schild, Ende, Uhr, Verkehr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9725" y="873176"/>
            <a:ext cx="1909582" cy="52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F5B3AAD7-E838-DF1D-34BD-53E940F6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832" y="642564"/>
            <a:ext cx="6997429" cy="2428097"/>
          </a:xfrm>
          <a:custGeom>
            <a:avLst/>
            <a:gdLst>
              <a:gd name="connsiteX0" fmla="*/ 0 w 6997429"/>
              <a:gd name="connsiteY0" fmla="*/ 0 h 2428097"/>
              <a:gd name="connsiteX1" fmla="*/ 839691 w 6997429"/>
              <a:gd name="connsiteY1" fmla="*/ 0 h 2428097"/>
              <a:gd name="connsiteX2" fmla="*/ 1679383 w 6997429"/>
              <a:gd name="connsiteY2" fmla="*/ 0 h 2428097"/>
              <a:gd name="connsiteX3" fmla="*/ 2379126 w 6997429"/>
              <a:gd name="connsiteY3" fmla="*/ 0 h 2428097"/>
              <a:gd name="connsiteX4" fmla="*/ 3148843 w 6997429"/>
              <a:gd name="connsiteY4" fmla="*/ 0 h 2428097"/>
              <a:gd name="connsiteX5" fmla="*/ 3778612 w 6997429"/>
              <a:gd name="connsiteY5" fmla="*/ 0 h 2428097"/>
              <a:gd name="connsiteX6" fmla="*/ 4478355 w 6997429"/>
              <a:gd name="connsiteY6" fmla="*/ 0 h 2428097"/>
              <a:gd name="connsiteX7" fmla="*/ 5318046 w 6997429"/>
              <a:gd name="connsiteY7" fmla="*/ 0 h 2428097"/>
              <a:gd name="connsiteX8" fmla="*/ 5877840 w 6997429"/>
              <a:gd name="connsiteY8" fmla="*/ 0 h 2428097"/>
              <a:gd name="connsiteX9" fmla="*/ 6997429 w 6997429"/>
              <a:gd name="connsiteY9" fmla="*/ 0 h 2428097"/>
              <a:gd name="connsiteX10" fmla="*/ 6997429 w 6997429"/>
              <a:gd name="connsiteY10" fmla="*/ 558462 h 2428097"/>
              <a:gd name="connsiteX11" fmla="*/ 6997429 w 6997429"/>
              <a:gd name="connsiteY11" fmla="*/ 1141206 h 2428097"/>
              <a:gd name="connsiteX12" fmla="*/ 6997429 w 6997429"/>
              <a:gd name="connsiteY12" fmla="*/ 1748230 h 2428097"/>
              <a:gd name="connsiteX13" fmla="*/ 6997429 w 6997429"/>
              <a:gd name="connsiteY13" fmla="*/ 2428097 h 2428097"/>
              <a:gd name="connsiteX14" fmla="*/ 6157738 w 6997429"/>
              <a:gd name="connsiteY14" fmla="*/ 2428097 h 2428097"/>
              <a:gd name="connsiteX15" fmla="*/ 5457995 w 6997429"/>
              <a:gd name="connsiteY15" fmla="*/ 2428097 h 2428097"/>
              <a:gd name="connsiteX16" fmla="*/ 4758252 w 6997429"/>
              <a:gd name="connsiteY16" fmla="*/ 2428097 h 2428097"/>
              <a:gd name="connsiteX17" fmla="*/ 4058509 w 6997429"/>
              <a:gd name="connsiteY17" fmla="*/ 2428097 h 2428097"/>
              <a:gd name="connsiteX18" fmla="*/ 3358766 w 6997429"/>
              <a:gd name="connsiteY18" fmla="*/ 2428097 h 2428097"/>
              <a:gd name="connsiteX19" fmla="*/ 2728997 w 6997429"/>
              <a:gd name="connsiteY19" fmla="*/ 2428097 h 2428097"/>
              <a:gd name="connsiteX20" fmla="*/ 1959280 w 6997429"/>
              <a:gd name="connsiteY20" fmla="*/ 2428097 h 2428097"/>
              <a:gd name="connsiteX21" fmla="*/ 1259537 w 6997429"/>
              <a:gd name="connsiteY21" fmla="*/ 2428097 h 2428097"/>
              <a:gd name="connsiteX22" fmla="*/ 0 w 6997429"/>
              <a:gd name="connsiteY22" fmla="*/ 2428097 h 2428097"/>
              <a:gd name="connsiteX23" fmla="*/ 0 w 6997429"/>
              <a:gd name="connsiteY23" fmla="*/ 1772511 h 2428097"/>
              <a:gd name="connsiteX24" fmla="*/ 0 w 6997429"/>
              <a:gd name="connsiteY24" fmla="*/ 1116925 h 2428097"/>
              <a:gd name="connsiteX25" fmla="*/ 0 w 6997429"/>
              <a:gd name="connsiteY25" fmla="*/ 0 h 242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997429" h="2428097" fill="none" extrusionOk="0">
                <a:moveTo>
                  <a:pt x="0" y="0"/>
                </a:moveTo>
                <a:cubicBezTo>
                  <a:pt x="210703" y="-41441"/>
                  <a:pt x="652776" y="30578"/>
                  <a:pt x="839691" y="0"/>
                </a:cubicBezTo>
                <a:cubicBezTo>
                  <a:pt x="1026606" y="-30578"/>
                  <a:pt x="1355957" y="-18792"/>
                  <a:pt x="1679383" y="0"/>
                </a:cubicBezTo>
                <a:cubicBezTo>
                  <a:pt x="2002809" y="18792"/>
                  <a:pt x="2141599" y="-21475"/>
                  <a:pt x="2379126" y="0"/>
                </a:cubicBezTo>
                <a:cubicBezTo>
                  <a:pt x="2616653" y="21475"/>
                  <a:pt x="2994562" y="2822"/>
                  <a:pt x="3148843" y="0"/>
                </a:cubicBezTo>
                <a:cubicBezTo>
                  <a:pt x="3303124" y="-2822"/>
                  <a:pt x="3598323" y="21342"/>
                  <a:pt x="3778612" y="0"/>
                </a:cubicBezTo>
                <a:cubicBezTo>
                  <a:pt x="3958901" y="-21342"/>
                  <a:pt x="4258654" y="4292"/>
                  <a:pt x="4478355" y="0"/>
                </a:cubicBezTo>
                <a:cubicBezTo>
                  <a:pt x="4698056" y="-4292"/>
                  <a:pt x="5138533" y="33112"/>
                  <a:pt x="5318046" y="0"/>
                </a:cubicBezTo>
                <a:cubicBezTo>
                  <a:pt x="5497559" y="-33112"/>
                  <a:pt x="5671405" y="-14567"/>
                  <a:pt x="5877840" y="0"/>
                </a:cubicBezTo>
                <a:cubicBezTo>
                  <a:pt x="6084275" y="14567"/>
                  <a:pt x="6674698" y="-50343"/>
                  <a:pt x="6997429" y="0"/>
                </a:cubicBezTo>
                <a:cubicBezTo>
                  <a:pt x="7018295" y="121422"/>
                  <a:pt x="6978402" y="395294"/>
                  <a:pt x="6997429" y="558462"/>
                </a:cubicBezTo>
                <a:cubicBezTo>
                  <a:pt x="7016456" y="721630"/>
                  <a:pt x="6987955" y="852903"/>
                  <a:pt x="6997429" y="1141206"/>
                </a:cubicBezTo>
                <a:cubicBezTo>
                  <a:pt x="7006903" y="1429509"/>
                  <a:pt x="7002457" y="1499234"/>
                  <a:pt x="6997429" y="1748230"/>
                </a:cubicBezTo>
                <a:cubicBezTo>
                  <a:pt x="6992401" y="1997226"/>
                  <a:pt x="7025674" y="2267879"/>
                  <a:pt x="6997429" y="2428097"/>
                </a:cubicBezTo>
                <a:cubicBezTo>
                  <a:pt x="6633936" y="2420621"/>
                  <a:pt x="6576281" y="2463254"/>
                  <a:pt x="6157738" y="2428097"/>
                </a:cubicBezTo>
                <a:cubicBezTo>
                  <a:pt x="5739195" y="2392940"/>
                  <a:pt x="5620272" y="2454377"/>
                  <a:pt x="5457995" y="2428097"/>
                </a:cubicBezTo>
                <a:cubicBezTo>
                  <a:pt x="5295718" y="2401817"/>
                  <a:pt x="5061416" y="2418447"/>
                  <a:pt x="4758252" y="2428097"/>
                </a:cubicBezTo>
                <a:cubicBezTo>
                  <a:pt x="4455088" y="2437747"/>
                  <a:pt x="4236089" y="2421231"/>
                  <a:pt x="4058509" y="2428097"/>
                </a:cubicBezTo>
                <a:cubicBezTo>
                  <a:pt x="3880929" y="2434963"/>
                  <a:pt x="3618396" y="2413040"/>
                  <a:pt x="3358766" y="2428097"/>
                </a:cubicBezTo>
                <a:cubicBezTo>
                  <a:pt x="3099136" y="2443154"/>
                  <a:pt x="3003842" y="2437197"/>
                  <a:pt x="2728997" y="2428097"/>
                </a:cubicBezTo>
                <a:cubicBezTo>
                  <a:pt x="2454152" y="2418997"/>
                  <a:pt x="2181639" y="2425713"/>
                  <a:pt x="1959280" y="2428097"/>
                </a:cubicBezTo>
                <a:cubicBezTo>
                  <a:pt x="1736921" y="2430481"/>
                  <a:pt x="1559734" y="2436281"/>
                  <a:pt x="1259537" y="2428097"/>
                </a:cubicBezTo>
                <a:cubicBezTo>
                  <a:pt x="959340" y="2419913"/>
                  <a:pt x="315206" y="2437843"/>
                  <a:pt x="0" y="2428097"/>
                </a:cubicBezTo>
                <a:cubicBezTo>
                  <a:pt x="-21027" y="2129061"/>
                  <a:pt x="14377" y="2079241"/>
                  <a:pt x="0" y="1772511"/>
                </a:cubicBezTo>
                <a:cubicBezTo>
                  <a:pt x="-14377" y="1465781"/>
                  <a:pt x="19114" y="1400350"/>
                  <a:pt x="0" y="1116925"/>
                </a:cubicBezTo>
                <a:cubicBezTo>
                  <a:pt x="-19114" y="833500"/>
                  <a:pt x="-16640" y="387030"/>
                  <a:pt x="0" y="0"/>
                </a:cubicBezTo>
                <a:close/>
              </a:path>
              <a:path w="6997429" h="2428097" stroke="0" extrusionOk="0">
                <a:moveTo>
                  <a:pt x="0" y="0"/>
                </a:moveTo>
                <a:cubicBezTo>
                  <a:pt x="169652" y="14133"/>
                  <a:pt x="460886" y="22211"/>
                  <a:pt x="629769" y="0"/>
                </a:cubicBezTo>
                <a:cubicBezTo>
                  <a:pt x="798652" y="-22211"/>
                  <a:pt x="938668" y="-12520"/>
                  <a:pt x="1119589" y="0"/>
                </a:cubicBezTo>
                <a:cubicBezTo>
                  <a:pt x="1300510" y="12520"/>
                  <a:pt x="1660004" y="-36246"/>
                  <a:pt x="1959280" y="0"/>
                </a:cubicBezTo>
                <a:cubicBezTo>
                  <a:pt x="2258556" y="36246"/>
                  <a:pt x="2454109" y="15228"/>
                  <a:pt x="2589049" y="0"/>
                </a:cubicBezTo>
                <a:cubicBezTo>
                  <a:pt x="2723989" y="-15228"/>
                  <a:pt x="2918305" y="-4193"/>
                  <a:pt x="3218817" y="0"/>
                </a:cubicBezTo>
                <a:cubicBezTo>
                  <a:pt x="3519329" y="4193"/>
                  <a:pt x="3644021" y="11018"/>
                  <a:pt x="4058509" y="0"/>
                </a:cubicBezTo>
                <a:cubicBezTo>
                  <a:pt x="4472997" y="-11018"/>
                  <a:pt x="4372117" y="-11433"/>
                  <a:pt x="4618303" y="0"/>
                </a:cubicBezTo>
                <a:cubicBezTo>
                  <a:pt x="4864489" y="11433"/>
                  <a:pt x="5190059" y="37891"/>
                  <a:pt x="5457995" y="0"/>
                </a:cubicBezTo>
                <a:cubicBezTo>
                  <a:pt x="5725931" y="-37891"/>
                  <a:pt x="5958243" y="-40797"/>
                  <a:pt x="6297686" y="0"/>
                </a:cubicBezTo>
                <a:cubicBezTo>
                  <a:pt x="6637129" y="40797"/>
                  <a:pt x="6824492" y="-4451"/>
                  <a:pt x="6997429" y="0"/>
                </a:cubicBezTo>
                <a:cubicBezTo>
                  <a:pt x="7001893" y="293266"/>
                  <a:pt x="6981563" y="443175"/>
                  <a:pt x="6997429" y="655586"/>
                </a:cubicBezTo>
                <a:cubicBezTo>
                  <a:pt x="7013295" y="867997"/>
                  <a:pt x="6997350" y="1058923"/>
                  <a:pt x="6997429" y="1286891"/>
                </a:cubicBezTo>
                <a:cubicBezTo>
                  <a:pt x="6997508" y="1514860"/>
                  <a:pt x="7018349" y="1713455"/>
                  <a:pt x="6997429" y="1821073"/>
                </a:cubicBezTo>
                <a:cubicBezTo>
                  <a:pt x="6976509" y="1928691"/>
                  <a:pt x="6974096" y="2268491"/>
                  <a:pt x="6997429" y="2428097"/>
                </a:cubicBezTo>
                <a:cubicBezTo>
                  <a:pt x="6673247" y="2401298"/>
                  <a:pt x="6447460" y="2402689"/>
                  <a:pt x="6297686" y="2428097"/>
                </a:cubicBezTo>
                <a:cubicBezTo>
                  <a:pt x="6147912" y="2453505"/>
                  <a:pt x="5894566" y="2457716"/>
                  <a:pt x="5597943" y="2428097"/>
                </a:cubicBezTo>
                <a:cubicBezTo>
                  <a:pt x="5301320" y="2398478"/>
                  <a:pt x="5082420" y="2408284"/>
                  <a:pt x="4758252" y="2428097"/>
                </a:cubicBezTo>
                <a:cubicBezTo>
                  <a:pt x="4434084" y="2447910"/>
                  <a:pt x="4275854" y="2416568"/>
                  <a:pt x="4058509" y="2428097"/>
                </a:cubicBezTo>
                <a:cubicBezTo>
                  <a:pt x="3841164" y="2439626"/>
                  <a:pt x="3792709" y="2409289"/>
                  <a:pt x="3568689" y="2428097"/>
                </a:cubicBezTo>
                <a:cubicBezTo>
                  <a:pt x="3344669" y="2446905"/>
                  <a:pt x="3230884" y="2425621"/>
                  <a:pt x="3008894" y="2428097"/>
                </a:cubicBezTo>
                <a:cubicBezTo>
                  <a:pt x="2786905" y="2430573"/>
                  <a:pt x="2407680" y="2399810"/>
                  <a:pt x="2169203" y="2428097"/>
                </a:cubicBezTo>
                <a:cubicBezTo>
                  <a:pt x="1930726" y="2456384"/>
                  <a:pt x="1775075" y="2412570"/>
                  <a:pt x="1469460" y="2428097"/>
                </a:cubicBezTo>
                <a:cubicBezTo>
                  <a:pt x="1163845" y="2443624"/>
                  <a:pt x="1047202" y="2421432"/>
                  <a:pt x="909666" y="2428097"/>
                </a:cubicBezTo>
                <a:cubicBezTo>
                  <a:pt x="772130" y="2434762"/>
                  <a:pt x="293642" y="2442618"/>
                  <a:pt x="0" y="2428097"/>
                </a:cubicBezTo>
                <a:cubicBezTo>
                  <a:pt x="5138" y="2164383"/>
                  <a:pt x="19039" y="2032958"/>
                  <a:pt x="0" y="1893916"/>
                </a:cubicBezTo>
                <a:cubicBezTo>
                  <a:pt x="-19039" y="1754874"/>
                  <a:pt x="-2579" y="1547840"/>
                  <a:pt x="0" y="1359734"/>
                </a:cubicBezTo>
                <a:cubicBezTo>
                  <a:pt x="2579" y="1171628"/>
                  <a:pt x="-29542" y="984500"/>
                  <a:pt x="0" y="728429"/>
                </a:cubicBezTo>
                <a:cubicBezTo>
                  <a:pt x="29542" y="472359"/>
                  <a:pt x="-16941" y="213713"/>
                  <a:pt x="0" y="0"/>
                </a:cubicBezTo>
                <a:close/>
              </a:path>
            </a:pathLst>
          </a:custGeom>
          <a:ln w="34925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56ECE0B-A75A-F983-4076-70E214CF7593}"/>
              </a:ext>
            </a:extLst>
          </p:cNvPr>
          <p:cNvSpPr txBox="1"/>
          <p:nvPr/>
        </p:nvSpPr>
        <p:spPr>
          <a:xfrm>
            <a:off x="814648" y="3251234"/>
            <a:ext cx="6478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err="1">
                <a:solidFill>
                  <a:schemeClr val="bg1"/>
                </a:solidFill>
              </a:rPr>
              <a:t>Datenbewusstsein</a:t>
            </a:r>
            <a:r>
              <a:rPr lang="en-US" sz="3600">
                <a:solidFill>
                  <a:schemeClr val="bg1"/>
                </a:solidFill>
              </a:rPr>
              <a:t>: </a:t>
            </a:r>
            <a:r>
              <a:rPr lang="en-US" sz="3600" err="1">
                <a:solidFill>
                  <a:schemeClr val="bg1"/>
                </a:solidFill>
              </a:rPr>
              <a:t>Meine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Daten</a:t>
            </a:r>
            <a:r>
              <a:rPr lang="en-US" sz="3600">
                <a:solidFill>
                  <a:schemeClr val="bg1"/>
                </a:solidFill>
              </a:rPr>
              <a:t>,</a:t>
            </a:r>
            <a:br>
              <a:rPr lang="en-US" sz="3600">
                <a:solidFill>
                  <a:schemeClr val="bg1"/>
                </a:solidFill>
              </a:rPr>
            </a:br>
            <a:r>
              <a:rPr lang="en-US" sz="3600" err="1">
                <a:solidFill>
                  <a:schemeClr val="bg1"/>
                </a:solidFill>
              </a:rPr>
              <a:t>deine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Daten</a:t>
            </a:r>
            <a:r>
              <a:rPr lang="en-US" sz="3600">
                <a:solidFill>
                  <a:schemeClr val="bg1"/>
                </a:solidFill>
              </a:rPr>
              <a:t>, </a:t>
            </a:r>
            <a:r>
              <a:rPr lang="en-US" sz="3600" err="1">
                <a:solidFill>
                  <a:schemeClr val="bg1"/>
                </a:solidFill>
              </a:rPr>
              <a:t>wessen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Daten</a:t>
            </a:r>
            <a:r>
              <a:rPr lang="en-US" sz="360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BF16DA-E363-EA2A-ECF8-0CF4A9D9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Nachhaltigkeitsdaten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DEACEE-0E8A-6C9E-044B-80E7C65179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4230" y="1495425"/>
            <a:ext cx="8610116" cy="4754563"/>
          </a:xfrm>
        </p:spPr>
        <p:txBody>
          <a:bodyPr>
            <a:normAutofit fontScale="92500" lnSpcReduction="10000"/>
          </a:bodyPr>
          <a:lstStyle/>
          <a:p>
            <a:endParaRPr lang="de-DE"/>
          </a:p>
          <a:p>
            <a:pPr marL="0" indent="0">
              <a:buNone/>
            </a:pPr>
            <a:r>
              <a:rPr lang="de-DE"/>
              <a:t>Alice will mehr. Sie hört von Nachhaltigkeitsdaten.</a:t>
            </a:r>
          </a:p>
          <a:p>
            <a:pPr marL="514350" indent="-514350">
              <a:buFont typeface="+mj-lt"/>
              <a:buAutoNum type="arabicPeriod"/>
            </a:pPr>
            <a:endParaRPr lang="de-DE"/>
          </a:p>
          <a:p>
            <a:pPr marL="514350" indent="-514350">
              <a:buFont typeface="+mj-lt"/>
              <a:buAutoNum type="arabicPeriod"/>
            </a:pPr>
            <a:r>
              <a:rPr lang="de-DE"/>
              <a:t>Ihre Freundin Jane berichtet von ihrem </a:t>
            </a:r>
            <a:br>
              <a:rPr lang="de-DE"/>
            </a:br>
            <a:r>
              <a:rPr lang="de-DE"/>
              <a:t>“environmental </a:t>
            </a:r>
            <a:r>
              <a:rPr lang="de-DE" err="1"/>
              <a:t>footprint</a:t>
            </a:r>
            <a:r>
              <a:rPr lang="de-DE"/>
              <a:t>”</a:t>
            </a:r>
            <a:br>
              <a:rPr lang="de-DE"/>
            </a:br>
            <a:br>
              <a:rPr lang="de-DE"/>
            </a:br>
            <a:r>
              <a:rPr lang="de-DE"/>
              <a:t>Diesen sieht sie wohl in ihrer Online-Banking-App in ihrem Konto bei der                     Bank</a:t>
            </a:r>
          </a:p>
          <a:p>
            <a:pPr marL="514350" indent="-514350">
              <a:buFont typeface="+mj-lt"/>
              <a:buAutoNum type="arabicPeriod"/>
            </a:pPr>
            <a:endParaRPr lang="de-DE"/>
          </a:p>
          <a:p>
            <a:pPr marL="514350" indent="-514350">
              <a:buFont typeface="+mj-lt"/>
              <a:buAutoNum type="arabicPeriod"/>
            </a:pPr>
            <a:r>
              <a:rPr lang="de-DE"/>
              <a:t>Wie funktioniert so etwas?</a:t>
            </a:r>
            <a:br>
              <a:rPr lang="de-DE"/>
            </a:br>
            <a:br>
              <a:rPr lang="de-DE"/>
            </a:br>
            <a:r>
              <a:rPr lang="de-DE"/>
              <a:t>Und wem gehören die dabei getrackten/erzeugten Daten?</a:t>
            </a:r>
          </a:p>
        </p:txBody>
      </p:sp>
      <p:pic>
        <p:nvPicPr>
          <p:cNvPr id="3074" name="Picture 2" descr="Tomorrow Girokonto: So schneidet das digitale Bankkonto im Test ab">
            <a:extLst>
              <a:ext uri="{FF2B5EF4-FFF2-40B4-BE49-F238E27FC236}">
                <a16:creationId xmlns:a16="http://schemas.microsoft.com/office/drawing/2014/main" id="{DAAFCC43-8D7F-1AB1-2F71-D9B8716BF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0" b="24625"/>
          <a:stretch/>
        </p:blipFill>
        <p:spPr bwMode="auto">
          <a:xfrm>
            <a:off x="4474733" y="4174396"/>
            <a:ext cx="1342299" cy="33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A981BC5-8BAC-78C5-AA90-CA50FBBAE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516" y="1986203"/>
            <a:ext cx="1233738" cy="14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D907EF3-9052-5F3E-B1BD-EEEC641C8DE7}"/>
              </a:ext>
            </a:extLst>
          </p:cNvPr>
          <p:cNvSpPr txBox="1"/>
          <p:nvPr/>
        </p:nvSpPr>
        <p:spPr>
          <a:xfrm>
            <a:off x="518983" y="3429000"/>
            <a:ext cx="95646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err="1">
                <a:solidFill>
                  <a:schemeClr val="bg1"/>
                </a:solidFill>
              </a:rPr>
              <a:t>Berechnung</a:t>
            </a:r>
            <a:r>
              <a:rPr lang="en-US" sz="6000">
                <a:solidFill>
                  <a:schemeClr val="bg1"/>
                </a:solidFill>
              </a:rPr>
              <a:t> des </a:t>
            </a:r>
            <a:r>
              <a:rPr lang="en-US" sz="6000" err="1">
                <a:solidFill>
                  <a:schemeClr val="bg1"/>
                </a:solidFill>
              </a:rPr>
              <a:t>persönlichen</a:t>
            </a:r>
            <a:r>
              <a:rPr lang="en-US" sz="6000">
                <a:solidFill>
                  <a:schemeClr val="bg1"/>
                </a:solidFill>
              </a:rPr>
              <a:t> </a:t>
            </a:r>
            <a:br>
              <a:rPr lang="en-US" sz="6000">
                <a:solidFill>
                  <a:schemeClr val="bg1"/>
                </a:solidFill>
              </a:rPr>
            </a:br>
            <a:r>
              <a:rPr lang="en-US" sz="6000">
                <a:solidFill>
                  <a:schemeClr val="bg1"/>
                </a:solidFill>
              </a:rPr>
              <a:t>CO</a:t>
            </a:r>
            <a:r>
              <a:rPr lang="en-US" sz="6000" baseline="-25000">
                <a:solidFill>
                  <a:schemeClr val="bg1"/>
                </a:solidFill>
              </a:rPr>
              <a:t>2</a:t>
            </a:r>
            <a:r>
              <a:rPr lang="en-US" sz="6000">
                <a:solidFill>
                  <a:schemeClr val="bg1"/>
                </a:solidFill>
              </a:rPr>
              <a:t> </a:t>
            </a:r>
            <a:r>
              <a:rPr lang="en-US" sz="6000" err="1">
                <a:solidFill>
                  <a:schemeClr val="bg1"/>
                </a:solidFill>
              </a:rPr>
              <a:t>Fußabdrucks</a:t>
            </a:r>
            <a:r>
              <a:rPr lang="en-US" sz="60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672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73A03-DA98-5071-3F7C-049FECEA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Meine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Finanztransaktionsdaten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22D79-5DA1-420B-E68B-73E2892B17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6325" y="1495425"/>
            <a:ext cx="10515600" cy="4754563"/>
          </a:xfrm>
        </p:spPr>
        <p:txBody>
          <a:bodyPr/>
          <a:lstStyle/>
          <a:p>
            <a:r>
              <a:rPr lang="en-US"/>
              <a:t>(Online) Banking </a:t>
            </a:r>
            <a:r>
              <a:rPr lang="en-US" err="1"/>
              <a:t>Systeme</a:t>
            </a:r>
            <a:r>
              <a:rPr lang="en-US"/>
              <a:t> </a:t>
            </a:r>
            <a:r>
              <a:rPr lang="en-US" err="1"/>
              <a:t>haben</a:t>
            </a:r>
            <a:r>
              <a:rPr lang="en-US"/>
              <a:t> die </a:t>
            </a:r>
            <a:r>
              <a:rPr lang="en-US" err="1"/>
              <a:t>Daten</a:t>
            </a:r>
            <a:r>
              <a:rPr lang="en-US"/>
              <a:t> </a:t>
            </a:r>
            <a:r>
              <a:rPr lang="en-US" err="1"/>
              <a:t>bereits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Banking Standards </a:t>
            </a:r>
            <a:r>
              <a:rPr lang="en-US" err="1"/>
              <a:t>erlauben</a:t>
            </a:r>
            <a:r>
              <a:rPr lang="en-US"/>
              <a:t> die </a:t>
            </a:r>
            <a:r>
              <a:rPr lang="en-US" err="1"/>
              <a:t>automatische</a:t>
            </a:r>
            <a:r>
              <a:rPr lang="en-US"/>
              <a:t> </a:t>
            </a:r>
            <a:r>
              <a:rPr lang="en-US" err="1"/>
              <a:t>Verarbeitung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 err="1"/>
              <a:t>Anreicherung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öffentlichen</a:t>
            </a:r>
            <a:r>
              <a:rPr lang="en-US"/>
              <a:t> </a:t>
            </a:r>
            <a:r>
              <a:rPr lang="en-US" err="1"/>
              <a:t>Informationen</a:t>
            </a:r>
            <a:r>
              <a:rPr lang="en-US"/>
              <a:t> </a:t>
            </a:r>
            <a:r>
              <a:rPr lang="en-US" err="1"/>
              <a:t>bringt</a:t>
            </a:r>
            <a:r>
              <a:rPr lang="en-US"/>
              <a:t> Dir </a:t>
            </a:r>
            <a:r>
              <a:rPr lang="en-US" err="1"/>
              <a:t>neuen</a:t>
            </a:r>
            <a:r>
              <a:rPr lang="en-US"/>
              <a:t> Wert.</a:t>
            </a:r>
          </a:p>
          <a:p>
            <a:endParaRPr lang="en-US"/>
          </a:p>
          <a:p>
            <a:r>
              <a:rPr lang="en-US"/>
              <a:t>Neue </a:t>
            </a:r>
            <a:r>
              <a:rPr lang="en-US" err="1"/>
              <a:t>Einsichten</a:t>
            </a:r>
            <a:r>
              <a:rPr lang="en-US"/>
              <a:t> </a:t>
            </a:r>
            <a:r>
              <a:rPr lang="en-US" err="1"/>
              <a:t>werden</a:t>
            </a:r>
            <a:r>
              <a:rPr lang="en-US"/>
              <a:t> auf </a:t>
            </a:r>
            <a:r>
              <a:rPr lang="en-US" err="1"/>
              <a:t>etabliertem</a:t>
            </a:r>
            <a:r>
              <a:rPr lang="en-US"/>
              <a:t> </a:t>
            </a:r>
            <a:r>
              <a:rPr lang="en-US" err="1"/>
              <a:t>Kanal</a:t>
            </a:r>
            <a:r>
              <a:rPr lang="en-US"/>
              <a:t> </a:t>
            </a:r>
            <a:r>
              <a:rPr lang="en-US" err="1"/>
              <a:t>bereitgestellt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259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73A03-DA98-5071-3F7C-049FECEA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Quelle für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Kontextinformationen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822D79-5DA1-420B-E68B-73E2892B17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6324" y="1495425"/>
            <a:ext cx="10515599" cy="4754563"/>
          </a:xfrm>
        </p:spPr>
        <p:txBody>
          <a:bodyPr/>
          <a:lstStyle/>
          <a:p>
            <a:r>
              <a:rPr lang="en-US" i="1" err="1"/>
              <a:t>Colaborative</a:t>
            </a:r>
            <a:r>
              <a:rPr lang="en-US" i="1"/>
              <a:t> </a:t>
            </a:r>
            <a:r>
              <a:rPr lang="en-US" i="1" err="1"/>
              <a:t>Datennutzung</a:t>
            </a:r>
            <a:r>
              <a:rPr lang="en-US" i="1"/>
              <a:t> </a:t>
            </a:r>
            <a:r>
              <a:rPr lang="en-US" err="1"/>
              <a:t>gibt</a:t>
            </a:r>
            <a:r>
              <a:rPr lang="en-US"/>
              <a:t> Dir </a:t>
            </a:r>
            <a:r>
              <a:rPr lang="en-US" err="1"/>
              <a:t>Sichtbarkeit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Vergleich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anderen</a:t>
            </a:r>
            <a:r>
              <a:rPr lang="en-US"/>
              <a:t> in </a:t>
            </a:r>
            <a:r>
              <a:rPr lang="en-US" err="1"/>
              <a:t>Deiner</a:t>
            </a:r>
            <a:r>
              <a:rPr lang="en-US"/>
              <a:t> </a:t>
            </a:r>
            <a:r>
              <a:rPr lang="en-US" err="1"/>
              <a:t>Nähe</a:t>
            </a:r>
            <a:r>
              <a:rPr lang="en-US"/>
              <a:t> (Peer-Groups).</a:t>
            </a:r>
          </a:p>
          <a:p>
            <a:endParaRPr lang="en-US"/>
          </a:p>
          <a:p>
            <a:r>
              <a:rPr lang="en-US" err="1"/>
              <a:t>Direkte</a:t>
            </a:r>
            <a:r>
              <a:rPr lang="en-US"/>
              <a:t> </a:t>
            </a:r>
            <a:r>
              <a:rPr lang="en-US" err="1"/>
              <a:t>Verknüpfung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Kontextinformationen</a:t>
            </a:r>
            <a:r>
              <a:rPr lang="en-US"/>
              <a:t> </a:t>
            </a:r>
            <a:r>
              <a:rPr lang="en-US" err="1"/>
              <a:t>fehlt</a:t>
            </a:r>
            <a:r>
              <a:rPr lang="en-US"/>
              <a:t> </a:t>
            </a:r>
            <a:r>
              <a:rPr lang="en-US" err="1"/>
              <a:t>meißt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 err="1"/>
              <a:t>Hintergründe</a:t>
            </a:r>
            <a:r>
              <a:rPr lang="en-US"/>
              <a:t> </a:t>
            </a:r>
            <a:r>
              <a:rPr lang="en-US" err="1"/>
              <a:t>lassen</a:t>
            </a:r>
            <a:r>
              <a:rPr lang="en-US"/>
              <a:t> </a:t>
            </a:r>
            <a:r>
              <a:rPr lang="en-US" err="1"/>
              <a:t>sich</a:t>
            </a:r>
            <a:r>
              <a:rPr lang="en-US"/>
              <a:t> </a:t>
            </a:r>
            <a:r>
              <a:rPr lang="en-US" err="1"/>
              <a:t>besser</a:t>
            </a:r>
            <a:r>
              <a:rPr lang="en-US"/>
              <a:t> verstehen, </a:t>
            </a:r>
            <a:r>
              <a:rPr lang="en-US" err="1"/>
              <a:t>wenn</a:t>
            </a:r>
            <a:r>
              <a:rPr lang="en-US"/>
              <a:t> </a:t>
            </a:r>
            <a:r>
              <a:rPr lang="en-US" err="1"/>
              <a:t>Kontext</a:t>
            </a:r>
            <a:r>
              <a:rPr lang="en-US"/>
              <a:t> </a:t>
            </a:r>
            <a:r>
              <a:rPr lang="en-US" err="1"/>
              <a:t>bekannt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/>
              <a:t>Erst die </a:t>
            </a:r>
            <a:r>
              <a:rPr lang="en-US" err="1"/>
              <a:t>Einbettung</a:t>
            </a:r>
            <a:r>
              <a:rPr lang="en-US"/>
              <a:t> und </a:t>
            </a:r>
            <a:r>
              <a:rPr lang="en-US" err="1"/>
              <a:t>Verknüpfing</a:t>
            </a:r>
            <a:r>
              <a:rPr lang="en-US"/>
              <a:t> von Information </a:t>
            </a:r>
            <a:r>
              <a:rPr lang="en-US" err="1"/>
              <a:t>stiftet</a:t>
            </a:r>
            <a:r>
              <a:rPr lang="en-US"/>
              <a:t> </a:t>
            </a:r>
            <a:r>
              <a:rPr lang="en-US" err="1"/>
              <a:t>Nutzen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1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A96BB-94D2-97D9-CF67-4BCF4EA2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Public data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open standard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8F410D-055A-CF24-110F-FCB1CD527AE6}"/>
              </a:ext>
            </a:extLst>
          </p:cNvPr>
          <p:cNvSpPr/>
          <p:nvPr/>
        </p:nvSpPr>
        <p:spPr>
          <a:xfrm>
            <a:off x="838200" y="1577946"/>
            <a:ext cx="2233402" cy="1851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Local / national / international </a:t>
            </a:r>
            <a:br>
              <a:rPr lang="en-US" sz="1400" b="1"/>
            </a:br>
            <a:r>
              <a:rPr lang="en-US" sz="1400" b="1"/>
              <a:t>statistics bodies</a:t>
            </a:r>
          </a:p>
          <a:p>
            <a:pPr algn="ctr"/>
            <a:endParaRPr 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Expenditure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Carbon emission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Data classification / aggregation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E1FA456-3841-AD58-2EEF-C11D7B636144}"/>
              </a:ext>
            </a:extLst>
          </p:cNvPr>
          <p:cNvSpPr/>
          <p:nvPr/>
        </p:nvSpPr>
        <p:spPr>
          <a:xfrm>
            <a:off x="838200" y="3856918"/>
            <a:ext cx="2233402" cy="1851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Scientific publications</a:t>
            </a:r>
          </a:p>
          <a:p>
            <a:pPr algn="ctr"/>
            <a:endParaRPr 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Expenditure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Carbon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Methodology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D577B70E-DBFE-9CE5-B1BA-7645D25C03A5}"/>
              </a:ext>
            </a:extLst>
          </p:cNvPr>
          <p:cNvSpPr/>
          <p:nvPr/>
        </p:nvSpPr>
        <p:spPr>
          <a:xfrm>
            <a:off x="4523508" y="1577945"/>
            <a:ext cx="3669146" cy="1851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" rIns="46800" rtlCol="0" anchor="ctr"/>
          <a:lstStyle/>
          <a:p>
            <a:pPr algn="ctr"/>
            <a:r>
              <a:rPr lang="en-US" sz="1400" b="1"/>
              <a:t>Open standard framework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Set of methods on how to calculate individual CO</a:t>
            </a:r>
            <a:r>
              <a:rPr lang="en-US" sz="1400" baseline="-25000"/>
              <a:t>2</a:t>
            </a:r>
            <a:r>
              <a:rPr lang="en-US" sz="1400"/>
              <a:t> impact based on financial transactions</a:t>
            </a:r>
          </a:p>
          <a:p>
            <a:pPr algn="ctr"/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/>
                </a:solidFill>
              </a:rPr>
              <a:t>Transaction to carbon (v1.4) [1]</a:t>
            </a:r>
            <a:endParaRPr lang="en-US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1"/>
                </a:solidFill>
              </a:rPr>
              <a:t>Transaction to carbon footprint (v2.0) [2]</a:t>
            </a:r>
            <a:br>
              <a:rPr lang="en-US">
                <a:solidFill>
                  <a:schemeClr val="accent1"/>
                </a:solidFill>
              </a:rPr>
            </a:br>
            <a:endParaRPr lang="en-US" sz="800">
              <a:solidFill>
                <a:schemeClr val="accent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93CA44-C73C-47CC-84EB-A08CB1268EDE}"/>
              </a:ext>
            </a:extLst>
          </p:cNvPr>
          <p:cNvSpPr txBox="1"/>
          <p:nvPr/>
        </p:nvSpPr>
        <p:spPr>
          <a:xfrm>
            <a:off x="4024745" y="6292820"/>
            <a:ext cx="7951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00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https://conscious-consumerism.com/concept-papers/open-standard/open-standard-step-3-methodology-to-estimate-carbon-intensity-factors/ </a:t>
            </a:r>
            <a:endParaRPr lang="en-US" sz="1000">
              <a:solidFill>
                <a:schemeClr val="accent2"/>
              </a:solidFill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sz="1000">
                <a:solidFill>
                  <a:schemeClr val="accent1"/>
                </a:solidFill>
                <a:hlinkClick r:id="rId3"/>
              </a:rPr>
              <a:t>https://conscious-consumerism.com/concept-papers/open-standard/</a:t>
            </a:r>
            <a:endParaRPr lang="en-US" sz="1000">
              <a:solidFill>
                <a:schemeClr val="accent1"/>
              </a:solidFill>
            </a:endParaRPr>
          </a:p>
          <a:p>
            <a:pPr marL="285750" indent="-285750">
              <a:buFont typeface="+mj-lt"/>
              <a:buAutoNum type="arabicPeriod"/>
            </a:pPr>
            <a:r>
              <a:rPr lang="en-US" sz="100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https://conscious-consumerism.com/about/open-standard-reporting/</a:t>
            </a:r>
            <a:r>
              <a:rPr lang="en-US" sz="10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D2CC33-3342-6C54-EAAB-662B5C2C56B0}"/>
              </a:ext>
            </a:extLst>
          </p:cNvPr>
          <p:cNvSpPr/>
          <p:nvPr/>
        </p:nvSpPr>
        <p:spPr>
          <a:xfrm>
            <a:off x="4523508" y="3856918"/>
            <a:ext cx="2837870" cy="1423138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" tIns="0" rIns="46800" rtlCol="0" anchor="t" anchorCtr="0"/>
          <a:lstStyle/>
          <a:p>
            <a:pPr algn="ctr"/>
            <a:r>
              <a:rPr lang="en-US" sz="1400" b="1"/>
              <a:t>Country model – US 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5097EC20-27A0-95D1-04CD-AA5B7A615C5E}"/>
              </a:ext>
            </a:extLst>
          </p:cNvPr>
          <p:cNvSpPr/>
          <p:nvPr/>
        </p:nvSpPr>
        <p:spPr>
          <a:xfrm>
            <a:off x="4800600" y="4149340"/>
            <a:ext cx="2837870" cy="1423138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" tIns="0" rIns="46800" rtlCol="0" anchor="t" anchorCtr="0"/>
          <a:lstStyle/>
          <a:p>
            <a:pPr algn="ctr"/>
            <a:r>
              <a:rPr lang="en-US" sz="1400" b="1"/>
              <a:t>Country model – UK</a:t>
            </a:r>
            <a:endParaRPr lang="en-US" sz="1400"/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97D0FF6-C40F-E91C-D855-F2B3C4DBF08B}"/>
              </a:ext>
            </a:extLst>
          </p:cNvPr>
          <p:cNvSpPr/>
          <p:nvPr/>
        </p:nvSpPr>
        <p:spPr>
          <a:xfrm>
            <a:off x="5077692" y="4441762"/>
            <a:ext cx="2837870" cy="142313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6800" tIns="0" rIns="46800" rtlCol="0" anchor="t" anchorCtr="0"/>
          <a:lstStyle/>
          <a:p>
            <a:pPr algn="ctr"/>
            <a:r>
              <a:rPr lang="en-US" sz="1400" b="1"/>
              <a:t>Country model – …</a:t>
            </a:r>
            <a:endParaRPr lang="en-US" sz="140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8B59BD98-AB4D-3F19-04C7-5CF466CEC030}"/>
              </a:ext>
            </a:extLst>
          </p:cNvPr>
          <p:cNvSpPr/>
          <p:nvPr/>
        </p:nvSpPr>
        <p:spPr>
          <a:xfrm>
            <a:off x="5354784" y="4734184"/>
            <a:ext cx="2837870" cy="14231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" tIns="0" rIns="18000" rtlCol="0" anchor="t" anchorCtr="0"/>
          <a:lstStyle/>
          <a:p>
            <a:pPr algn="ctr"/>
            <a:r>
              <a:rPr lang="en-US" sz="1400" b="1"/>
              <a:t>Country model – DE </a:t>
            </a:r>
          </a:p>
          <a:p>
            <a:pPr algn="ctr"/>
            <a:endParaRPr lang="en-US" sz="800"/>
          </a:p>
          <a:p>
            <a:pPr algn="ctr"/>
            <a:r>
              <a:rPr lang="en-US" sz="1400"/>
              <a:t>Carbon intensity factors for </a:t>
            </a:r>
            <a:br>
              <a:rPr lang="en-US" sz="1400"/>
            </a:br>
            <a:r>
              <a:rPr lang="en-US" sz="1400"/>
              <a:t>various spending categories</a:t>
            </a:r>
          </a:p>
          <a:p>
            <a:pPr algn="ctr"/>
            <a:endParaRPr lang="en-US" sz="800"/>
          </a:p>
          <a:p>
            <a:pPr algn="ctr"/>
            <a:r>
              <a:rPr lang="en-US" sz="1400"/>
              <a:t>Category </a:t>
            </a:r>
            <a:r>
              <a:rPr lang="en-US" sz="1400">
                <a:sym typeface="Wingdings" pitchFamily="2" charset="2"/>
              </a:rPr>
              <a:t> grams of CO</a:t>
            </a:r>
            <a:r>
              <a:rPr lang="en-US" sz="1400" baseline="-25000">
                <a:sym typeface="Wingdings" pitchFamily="2" charset="2"/>
              </a:rPr>
              <a:t>2</a:t>
            </a:r>
            <a:r>
              <a:rPr lang="en-US" sz="1400">
                <a:sym typeface="Wingdings" pitchFamily="2" charset="2"/>
              </a:rPr>
              <a:t>e per currency unit</a:t>
            </a:r>
          </a:p>
        </p:txBody>
      </p:sp>
      <p:sp>
        <p:nvSpPr>
          <p:cNvPr id="17" name="Freihandform 16">
            <a:extLst>
              <a:ext uri="{FF2B5EF4-FFF2-40B4-BE49-F238E27FC236}">
                <a16:creationId xmlns:a16="http://schemas.microsoft.com/office/drawing/2014/main" id="{26FAF6D0-0365-B5BE-AFF4-EA69582557BC}"/>
              </a:ext>
            </a:extLst>
          </p:cNvPr>
          <p:cNvSpPr/>
          <p:nvPr/>
        </p:nvSpPr>
        <p:spPr>
          <a:xfrm flipV="1">
            <a:off x="3144685" y="2326133"/>
            <a:ext cx="1305740" cy="2750202"/>
          </a:xfrm>
          <a:custGeom>
            <a:avLst/>
            <a:gdLst>
              <a:gd name="connsiteX0" fmla="*/ 0 w 1451599"/>
              <a:gd name="connsiteY0" fmla="*/ 2750202 h 2750202"/>
              <a:gd name="connsiteX1" fmla="*/ 479618 w 1451599"/>
              <a:gd name="connsiteY1" fmla="*/ 1933840 h 2750202"/>
              <a:gd name="connsiteX2" fmla="*/ 602788 w 1451599"/>
              <a:gd name="connsiteY2" fmla="*/ 1596656 h 2750202"/>
              <a:gd name="connsiteX3" fmla="*/ 713073 w 1451599"/>
              <a:gd name="connsiteY3" fmla="*/ 1885903 h 2750202"/>
              <a:gd name="connsiteX4" fmla="*/ 1165272 w 1451599"/>
              <a:gd name="connsiteY4" fmla="*/ 2588565 h 2750202"/>
              <a:gd name="connsiteX5" fmla="*/ 1165272 w 1451599"/>
              <a:gd name="connsiteY5" fmla="*/ 2750202 h 2750202"/>
              <a:gd name="connsiteX6" fmla="*/ 1451599 w 1451599"/>
              <a:gd name="connsiteY6" fmla="*/ 2463875 h 2750202"/>
              <a:gd name="connsiteX7" fmla="*/ 1165272 w 1451599"/>
              <a:gd name="connsiteY7" fmla="*/ 2177548 h 2750202"/>
              <a:gd name="connsiteX8" fmla="*/ 1165272 w 1451599"/>
              <a:gd name="connsiteY8" fmla="*/ 2339185 h 2750202"/>
              <a:gd name="connsiteX9" fmla="*/ 767566 w 1451599"/>
              <a:gd name="connsiteY9" fmla="*/ 1613534 h 2750202"/>
              <a:gd name="connsiteX10" fmla="*/ 682429 w 1451599"/>
              <a:gd name="connsiteY10" fmla="*/ 1375101 h 2750202"/>
              <a:gd name="connsiteX11" fmla="*/ 767566 w 1451599"/>
              <a:gd name="connsiteY11" fmla="*/ 1136669 h 2750202"/>
              <a:gd name="connsiteX12" fmla="*/ 1165272 w 1451599"/>
              <a:gd name="connsiteY12" fmla="*/ 411017 h 2750202"/>
              <a:gd name="connsiteX13" fmla="*/ 1165272 w 1451599"/>
              <a:gd name="connsiteY13" fmla="*/ 572654 h 2750202"/>
              <a:gd name="connsiteX14" fmla="*/ 1451599 w 1451599"/>
              <a:gd name="connsiteY14" fmla="*/ 286327 h 2750202"/>
              <a:gd name="connsiteX15" fmla="*/ 1165272 w 1451599"/>
              <a:gd name="connsiteY15" fmla="*/ 0 h 2750202"/>
              <a:gd name="connsiteX16" fmla="*/ 1165272 w 1451599"/>
              <a:gd name="connsiteY16" fmla="*/ 161637 h 2750202"/>
              <a:gd name="connsiteX17" fmla="*/ 713073 w 1451599"/>
              <a:gd name="connsiteY17" fmla="*/ 864300 h 2750202"/>
              <a:gd name="connsiteX18" fmla="*/ 602788 w 1451599"/>
              <a:gd name="connsiteY18" fmla="*/ 1153547 h 2750202"/>
              <a:gd name="connsiteX19" fmla="*/ 479618 w 1451599"/>
              <a:gd name="connsiteY19" fmla="*/ 816363 h 2750202"/>
              <a:gd name="connsiteX20" fmla="*/ 0 w 1451599"/>
              <a:gd name="connsiteY20" fmla="*/ 1 h 2750202"/>
              <a:gd name="connsiteX21" fmla="*/ 2376 w 1451599"/>
              <a:gd name="connsiteY21" fmla="*/ 296160 h 2750202"/>
              <a:gd name="connsiteX22" fmla="*/ 410582 w 1451599"/>
              <a:gd name="connsiteY22" fmla="*/ 1079478 h 2750202"/>
              <a:gd name="connsiteX23" fmla="*/ 519668 w 1451599"/>
              <a:gd name="connsiteY23" fmla="*/ 1375101 h 2750202"/>
              <a:gd name="connsiteX24" fmla="*/ 410582 w 1451599"/>
              <a:gd name="connsiteY24" fmla="*/ 1670725 h 2750202"/>
              <a:gd name="connsiteX25" fmla="*/ 2376 w 1451599"/>
              <a:gd name="connsiteY25" fmla="*/ 2454043 h 2750202"/>
              <a:gd name="connsiteX26" fmla="*/ 0 w 1451599"/>
              <a:gd name="connsiteY26" fmla="*/ 2750202 h 275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51599" h="2750202">
                <a:moveTo>
                  <a:pt x="0" y="2750202"/>
                </a:moveTo>
                <a:cubicBezTo>
                  <a:pt x="171098" y="2660148"/>
                  <a:pt x="329959" y="2324314"/>
                  <a:pt x="479618" y="1933840"/>
                </a:cubicBezTo>
                <a:lnTo>
                  <a:pt x="602788" y="1596656"/>
                </a:lnTo>
                <a:lnTo>
                  <a:pt x="713073" y="1885903"/>
                </a:lnTo>
                <a:cubicBezTo>
                  <a:pt x="866466" y="2268184"/>
                  <a:pt x="1020730" y="2572401"/>
                  <a:pt x="1165272" y="2588565"/>
                </a:cubicBezTo>
                <a:lnTo>
                  <a:pt x="1165272" y="2750202"/>
                </a:lnTo>
                <a:lnTo>
                  <a:pt x="1451599" y="2463875"/>
                </a:lnTo>
                <a:lnTo>
                  <a:pt x="1165272" y="2177548"/>
                </a:lnTo>
                <a:lnTo>
                  <a:pt x="1165272" y="2339185"/>
                </a:lnTo>
                <a:cubicBezTo>
                  <a:pt x="1037861" y="2297510"/>
                  <a:pt x="906303" y="1991914"/>
                  <a:pt x="767566" y="1613534"/>
                </a:cubicBezTo>
                <a:lnTo>
                  <a:pt x="682429" y="1375101"/>
                </a:lnTo>
                <a:lnTo>
                  <a:pt x="767566" y="1136669"/>
                </a:lnTo>
                <a:cubicBezTo>
                  <a:pt x="906303" y="758289"/>
                  <a:pt x="1037861" y="452692"/>
                  <a:pt x="1165272" y="411017"/>
                </a:cubicBezTo>
                <a:lnTo>
                  <a:pt x="1165272" y="572654"/>
                </a:lnTo>
                <a:lnTo>
                  <a:pt x="1451599" y="286327"/>
                </a:lnTo>
                <a:lnTo>
                  <a:pt x="1165272" y="0"/>
                </a:lnTo>
                <a:lnTo>
                  <a:pt x="1165272" y="161637"/>
                </a:lnTo>
                <a:cubicBezTo>
                  <a:pt x="1020730" y="177801"/>
                  <a:pt x="866466" y="482019"/>
                  <a:pt x="713073" y="864300"/>
                </a:cubicBezTo>
                <a:lnTo>
                  <a:pt x="602788" y="1153547"/>
                </a:lnTo>
                <a:lnTo>
                  <a:pt x="479618" y="816363"/>
                </a:lnTo>
                <a:cubicBezTo>
                  <a:pt x="329959" y="425889"/>
                  <a:pt x="171098" y="90056"/>
                  <a:pt x="0" y="1"/>
                </a:cubicBezTo>
                <a:cubicBezTo>
                  <a:pt x="1884" y="820845"/>
                  <a:pt x="492" y="-524684"/>
                  <a:pt x="2376" y="296160"/>
                </a:cubicBezTo>
                <a:cubicBezTo>
                  <a:pt x="123455" y="355340"/>
                  <a:pt x="263054" y="686443"/>
                  <a:pt x="410582" y="1079478"/>
                </a:cubicBezTo>
                <a:lnTo>
                  <a:pt x="519668" y="1375101"/>
                </a:lnTo>
                <a:lnTo>
                  <a:pt x="410582" y="1670725"/>
                </a:lnTo>
                <a:cubicBezTo>
                  <a:pt x="263054" y="2063760"/>
                  <a:pt x="123455" y="2394863"/>
                  <a:pt x="2376" y="2454043"/>
                </a:cubicBezTo>
                <a:cubicBezTo>
                  <a:pt x="492" y="3274887"/>
                  <a:pt x="1884" y="1929358"/>
                  <a:pt x="0" y="2750202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BF000-4F09-DD8A-F6D3-820AD01C7F44}"/>
              </a:ext>
            </a:extLst>
          </p:cNvPr>
          <p:cNvGrpSpPr/>
          <p:nvPr/>
        </p:nvGrpSpPr>
        <p:grpSpPr>
          <a:xfrm>
            <a:off x="9856910" y="1766478"/>
            <a:ext cx="2093591" cy="1116194"/>
            <a:chOff x="9731515" y="1006222"/>
            <a:chExt cx="2093591" cy="1116194"/>
          </a:xfrm>
        </p:grpSpPr>
        <p:sp>
          <p:nvSpPr>
            <p:cNvPr id="23" name="Round Diagonal Corner of Rectangle 48">
              <a:extLst>
                <a:ext uri="{FF2B5EF4-FFF2-40B4-BE49-F238E27FC236}">
                  <a16:creationId xmlns:a16="http://schemas.microsoft.com/office/drawing/2014/main" id="{C9A2A922-42DC-BB26-8967-DA697BBDD3A2}"/>
                </a:ext>
              </a:extLst>
            </p:cNvPr>
            <p:cNvSpPr/>
            <p:nvPr/>
          </p:nvSpPr>
          <p:spPr>
            <a:xfrm>
              <a:off x="9731515" y="1330000"/>
              <a:ext cx="1747533" cy="792416"/>
            </a:xfrm>
            <a:prstGeom prst="round2DiagRect">
              <a:avLst>
                <a:gd name="adj1" fmla="val 41130"/>
                <a:gd name="adj2" fmla="val 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endParaRPr lang="en-DE" sz="800">
                <a:solidFill>
                  <a:srgbClr val="2B414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4" name="Group 41">
              <a:extLst>
                <a:ext uri="{FF2B5EF4-FFF2-40B4-BE49-F238E27FC236}">
                  <a16:creationId xmlns:a16="http://schemas.microsoft.com/office/drawing/2014/main" id="{E13E6B54-EC03-D558-D09F-1A7D36E5976E}"/>
                </a:ext>
              </a:extLst>
            </p:cNvPr>
            <p:cNvGrpSpPr/>
            <p:nvPr/>
          </p:nvGrpSpPr>
          <p:grpSpPr>
            <a:xfrm>
              <a:off x="9997880" y="1660830"/>
              <a:ext cx="1227453" cy="209507"/>
              <a:chOff x="2668207" y="-178429"/>
              <a:chExt cx="1363837" cy="232786"/>
            </a:xfrm>
          </p:grpSpPr>
          <p:pic>
            <p:nvPicPr>
              <p:cNvPr id="26" name="Google Shape;330;p11" descr="Ein Bild, das Schild, Ende, Uhr, Verkehr enthält.&#10;&#10;Automatisch generierte Beschreibung">
                <a:extLst>
                  <a:ext uri="{FF2B5EF4-FFF2-40B4-BE49-F238E27FC236}">
                    <a16:creationId xmlns:a16="http://schemas.microsoft.com/office/drawing/2014/main" id="{4DB83BA1-ADF9-D739-07EB-D53B699E1F5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668207" y="-178429"/>
                <a:ext cx="840452" cy="2327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331;p11">
                <a:extLst>
                  <a:ext uri="{FF2B5EF4-FFF2-40B4-BE49-F238E27FC236}">
                    <a16:creationId xmlns:a16="http://schemas.microsoft.com/office/drawing/2014/main" id="{0F6D1127-E29F-2DB7-6AC6-C82327643234}"/>
                  </a:ext>
                </a:extLst>
              </p:cNvPr>
              <p:cNvSpPr/>
              <p:nvPr/>
            </p:nvSpPr>
            <p:spPr>
              <a:xfrm>
                <a:off x="3604508" y="-164380"/>
                <a:ext cx="427536" cy="218736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36000" tIns="41130" rIns="36000" bIns="4113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de-DE" sz="1000" b="1">
                    <a:solidFill>
                      <a:schemeClr val="lt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API</a:t>
                </a:r>
                <a:endParaRPr sz="1000" b="1">
                  <a:solidFill>
                    <a:schemeClr val="lt1"/>
                  </a:solidFill>
                  <a:latin typeface="+mn-lt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5" name="Graphic 63" descr="Cloud with solid fill">
              <a:extLst>
                <a:ext uri="{FF2B5EF4-FFF2-40B4-BE49-F238E27FC236}">
                  <a16:creationId xmlns:a16="http://schemas.microsoft.com/office/drawing/2014/main" id="{D698906D-8933-267D-93DC-68D081D10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885760" y="1006222"/>
              <a:ext cx="939346" cy="792416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85D2B9F-1758-C24C-985F-BC85D0A07840}"/>
                </a:ext>
              </a:extLst>
            </p:cNvPr>
            <p:cNvSpPr txBox="1"/>
            <p:nvPr/>
          </p:nvSpPr>
          <p:spPr>
            <a:xfrm>
              <a:off x="9943287" y="1340269"/>
              <a:ext cx="10488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2"/>
                  </a:solidFill>
                  <a:latin typeface="+mn-lt"/>
                  <a:cs typeface="Calibri" panose="020F0502020204030204" pitchFamily="34" charset="0"/>
                </a:rPr>
                <a:t>SaaS Platform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6D983FD-D82B-975F-E469-904F89609C02}"/>
              </a:ext>
            </a:extLst>
          </p:cNvPr>
          <p:cNvGrpSpPr/>
          <p:nvPr/>
        </p:nvGrpSpPr>
        <p:grpSpPr>
          <a:xfrm>
            <a:off x="9570233" y="3595290"/>
            <a:ext cx="2314224" cy="2374307"/>
            <a:chOff x="9369964" y="3783015"/>
            <a:chExt cx="2314224" cy="2374307"/>
          </a:xfrm>
        </p:grpSpPr>
        <p:pic>
          <p:nvPicPr>
            <p:cNvPr id="21" name="Grafik 20" descr="Erdkugel: Afrika und Europa mit einfarbiger Füllung">
              <a:extLst>
                <a:ext uri="{FF2B5EF4-FFF2-40B4-BE49-F238E27FC236}">
                  <a16:creationId xmlns:a16="http://schemas.microsoft.com/office/drawing/2014/main" id="{DDAF5CCC-A77E-8CEC-3A7E-B19846723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06502" y="4155761"/>
              <a:ext cx="1841148" cy="1841148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C4448EE-B410-4F0E-4459-6C5034A95CB6}"/>
                </a:ext>
              </a:extLst>
            </p:cNvPr>
            <p:cNvSpPr txBox="1"/>
            <p:nvPr/>
          </p:nvSpPr>
          <p:spPr>
            <a:xfrm>
              <a:off x="9369964" y="3783015"/>
              <a:ext cx="2314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2"/>
                  </a:solidFill>
                  <a:latin typeface="+mn-lt"/>
                  <a:cs typeface="Calibri" panose="020F0502020204030204" pitchFamily="34" charset="0"/>
                </a:rPr>
                <a:t>Available to everyone interested under </a:t>
              </a:r>
              <a:r>
                <a:rPr lang="en-US" sz="1200">
                  <a:solidFill>
                    <a:schemeClr val="tx2"/>
                  </a:solidFill>
                  <a:cs typeface="Calibri" panose="020F0502020204030204" pitchFamily="34" charset="0"/>
                </a:rPr>
                <a:t>CC BY-SA 4.0</a:t>
              </a:r>
              <a:endParaRPr lang="en-US" sz="1200">
                <a:solidFill>
                  <a:schemeClr val="tx2"/>
                </a:solidFill>
                <a:latin typeface="+mn-lt"/>
                <a:cs typeface="Calibri" panose="020F0502020204030204" pitchFamily="34" charset="0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09E9A30-4C1D-0DD2-2445-EC1E6555548C}"/>
                </a:ext>
              </a:extLst>
            </p:cNvPr>
            <p:cNvSpPr txBox="1"/>
            <p:nvPr/>
          </p:nvSpPr>
          <p:spPr>
            <a:xfrm>
              <a:off x="9557502" y="5880323"/>
              <a:ext cx="2122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tx2"/>
                  </a:solidFill>
                  <a:latin typeface="+mn-lt"/>
                  <a:cs typeface="Calibri" panose="020F0502020204030204" pitchFamily="34" charset="0"/>
                  <a:sym typeface="Wingdings" pitchFamily="2" charset="2"/>
                </a:rPr>
                <a:t> </a:t>
              </a:r>
              <a:r>
                <a:rPr lang="en-US" sz="1200">
                  <a:solidFill>
                    <a:schemeClr val="tx2"/>
                  </a:solidFill>
                  <a:latin typeface="+mn-lt"/>
                  <a:cs typeface="Calibri" panose="020F0502020204030204" pitchFamily="34" charset="0"/>
                </a:rPr>
                <a:t>Open Standard Reporting[3]</a:t>
              </a:r>
            </a:p>
          </p:txBody>
        </p:sp>
      </p:grpSp>
      <p:sp>
        <p:nvSpPr>
          <p:cNvPr id="35" name="Freihandform 34">
            <a:extLst>
              <a:ext uri="{FF2B5EF4-FFF2-40B4-BE49-F238E27FC236}">
                <a16:creationId xmlns:a16="http://schemas.microsoft.com/office/drawing/2014/main" id="{0C1C108E-DF4D-E02B-AD85-1383B6A7D27F}"/>
              </a:ext>
            </a:extLst>
          </p:cNvPr>
          <p:cNvSpPr/>
          <p:nvPr/>
        </p:nvSpPr>
        <p:spPr>
          <a:xfrm flipV="1">
            <a:off x="8322625" y="2324575"/>
            <a:ext cx="1305740" cy="2750202"/>
          </a:xfrm>
          <a:custGeom>
            <a:avLst/>
            <a:gdLst>
              <a:gd name="connsiteX0" fmla="*/ 0 w 1451599"/>
              <a:gd name="connsiteY0" fmla="*/ 2750202 h 2750202"/>
              <a:gd name="connsiteX1" fmla="*/ 479618 w 1451599"/>
              <a:gd name="connsiteY1" fmla="*/ 1933840 h 2750202"/>
              <a:gd name="connsiteX2" fmla="*/ 602788 w 1451599"/>
              <a:gd name="connsiteY2" fmla="*/ 1596656 h 2750202"/>
              <a:gd name="connsiteX3" fmla="*/ 713073 w 1451599"/>
              <a:gd name="connsiteY3" fmla="*/ 1885903 h 2750202"/>
              <a:gd name="connsiteX4" fmla="*/ 1165272 w 1451599"/>
              <a:gd name="connsiteY4" fmla="*/ 2588565 h 2750202"/>
              <a:gd name="connsiteX5" fmla="*/ 1165272 w 1451599"/>
              <a:gd name="connsiteY5" fmla="*/ 2750202 h 2750202"/>
              <a:gd name="connsiteX6" fmla="*/ 1451599 w 1451599"/>
              <a:gd name="connsiteY6" fmla="*/ 2463875 h 2750202"/>
              <a:gd name="connsiteX7" fmla="*/ 1165272 w 1451599"/>
              <a:gd name="connsiteY7" fmla="*/ 2177548 h 2750202"/>
              <a:gd name="connsiteX8" fmla="*/ 1165272 w 1451599"/>
              <a:gd name="connsiteY8" fmla="*/ 2339185 h 2750202"/>
              <a:gd name="connsiteX9" fmla="*/ 767566 w 1451599"/>
              <a:gd name="connsiteY9" fmla="*/ 1613534 h 2750202"/>
              <a:gd name="connsiteX10" fmla="*/ 682429 w 1451599"/>
              <a:gd name="connsiteY10" fmla="*/ 1375101 h 2750202"/>
              <a:gd name="connsiteX11" fmla="*/ 767566 w 1451599"/>
              <a:gd name="connsiteY11" fmla="*/ 1136669 h 2750202"/>
              <a:gd name="connsiteX12" fmla="*/ 1165272 w 1451599"/>
              <a:gd name="connsiteY12" fmla="*/ 411017 h 2750202"/>
              <a:gd name="connsiteX13" fmla="*/ 1165272 w 1451599"/>
              <a:gd name="connsiteY13" fmla="*/ 572654 h 2750202"/>
              <a:gd name="connsiteX14" fmla="*/ 1451599 w 1451599"/>
              <a:gd name="connsiteY14" fmla="*/ 286327 h 2750202"/>
              <a:gd name="connsiteX15" fmla="*/ 1165272 w 1451599"/>
              <a:gd name="connsiteY15" fmla="*/ 0 h 2750202"/>
              <a:gd name="connsiteX16" fmla="*/ 1165272 w 1451599"/>
              <a:gd name="connsiteY16" fmla="*/ 161637 h 2750202"/>
              <a:gd name="connsiteX17" fmla="*/ 713073 w 1451599"/>
              <a:gd name="connsiteY17" fmla="*/ 864300 h 2750202"/>
              <a:gd name="connsiteX18" fmla="*/ 602788 w 1451599"/>
              <a:gd name="connsiteY18" fmla="*/ 1153547 h 2750202"/>
              <a:gd name="connsiteX19" fmla="*/ 479618 w 1451599"/>
              <a:gd name="connsiteY19" fmla="*/ 816363 h 2750202"/>
              <a:gd name="connsiteX20" fmla="*/ 0 w 1451599"/>
              <a:gd name="connsiteY20" fmla="*/ 1 h 2750202"/>
              <a:gd name="connsiteX21" fmla="*/ 2376 w 1451599"/>
              <a:gd name="connsiteY21" fmla="*/ 296160 h 2750202"/>
              <a:gd name="connsiteX22" fmla="*/ 410582 w 1451599"/>
              <a:gd name="connsiteY22" fmla="*/ 1079478 h 2750202"/>
              <a:gd name="connsiteX23" fmla="*/ 519668 w 1451599"/>
              <a:gd name="connsiteY23" fmla="*/ 1375101 h 2750202"/>
              <a:gd name="connsiteX24" fmla="*/ 410582 w 1451599"/>
              <a:gd name="connsiteY24" fmla="*/ 1670725 h 2750202"/>
              <a:gd name="connsiteX25" fmla="*/ 2376 w 1451599"/>
              <a:gd name="connsiteY25" fmla="*/ 2454043 h 2750202"/>
              <a:gd name="connsiteX26" fmla="*/ 0 w 1451599"/>
              <a:gd name="connsiteY26" fmla="*/ 2750202 h 275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51599" h="2750202">
                <a:moveTo>
                  <a:pt x="0" y="2750202"/>
                </a:moveTo>
                <a:cubicBezTo>
                  <a:pt x="171098" y="2660148"/>
                  <a:pt x="329959" y="2324314"/>
                  <a:pt x="479618" y="1933840"/>
                </a:cubicBezTo>
                <a:lnTo>
                  <a:pt x="602788" y="1596656"/>
                </a:lnTo>
                <a:lnTo>
                  <a:pt x="713073" y="1885903"/>
                </a:lnTo>
                <a:cubicBezTo>
                  <a:pt x="866466" y="2268184"/>
                  <a:pt x="1020730" y="2572401"/>
                  <a:pt x="1165272" y="2588565"/>
                </a:cubicBezTo>
                <a:lnTo>
                  <a:pt x="1165272" y="2750202"/>
                </a:lnTo>
                <a:lnTo>
                  <a:pt x="1451599" y="2463875"/>
                </a:lnTo>
                <a:lnTo>
                  <a:pt x="1165272" y="2177548"/>
                </a:lnTo>
                <a:lnTo>
                  <a:pt x="1165272" y="2339185"/>
                </a:lnTo>
                <a:cubicBezTo>
                  <a:pt x="1037861" y="2297510"/>
                  <a:pt x="906303" y="1991914"/>
                  <a:pt x="767566" y="1613534"/>
                </a:cubicBezTo>
                <a:lnTo>
                  <a:pt x="682429" y="1375101"/>
                </a:lnTo>
                <a:lnTo>
                  <a:pt x="767566" y="1136669"/>
                </a:lnTo>
                <a:cubicBezTo>
                  <a:pt x="906303" y="758289"/>
                  <a:pt x="1037861" y="452692"/>
                  <a:pt x="1165272" y="411017"/>
                </a:cubicBezTo>
                <a:lnTo>
                  <a:pt x="1165272" y="572654"/>
                </a:lnTo>
                <a:lnTo>
                  <a:pt x="1451599" y="286327"/>
                </a:lnTo>
                <a:lnTo>
                  <a:pt x="1165272" y="0"/>
                </a:lnTo>
                <a:lnTo>
                  <a:pt x="1165272" y="161637"/>
                </a:lnTo>
                <a:cubicBezTo>
                  <a:pt x="1020730" y="177801"/>
                  <a:pt x="866466" y="482019"/>
                  <a:pt x="713073" y="864300"/>
                </a:cubicBezTo>
                <a:lnTo>
                  <a:pt x="602788" y="1153547"/>
                </a:lnTo>
                <a:lnTo>
                  <a:pt x="479618" y="816363"/>
                </a:lnTo>
                <a:cubicBezTo>
                  <a:pt x="329959" y="425889"/>
                  <a:pt x="171098" y="90056"/>
                  <a:pt x="0" y="1"/>
                </a:cubicBezTo>
                <a:cubicBezTo>
                  <a:pt x="1884" y="820845"/>
                  <a:pt x="492" y="-524684"/>
                  <a:pt x="2376" y="296160"/>
                </a:cubicBezTo>
                <a:cubicBezTo>
                  <a:pt x="123455" y="355340"/>
                  <a:pt x="263054" y="686443"/>
                  <a:pt x="410582" y="1079478"/>
                </a:cubicBezTo>
                <a:lnTo>
                  <a:pt x="519668" y="1375101"/>
                </a:lnTo>
                <a:lnTo>
                  <a:pt x="410582" y="1670725"/>
                </a:lnTo>
                <a:cubicBezTo>
                  <a:pt x="263054" y="2063760"/>
                  <a:pt x="123455" y="2394863"/>
                  <a:pt x="2376" y="2454043"/>
                </a:cubicBezTo>
                <a:cubicBezTo>
                  <a:pt x="492" y="3274887"/>
                  <a:pt x="1884" y="1929358"/>
                  <a:pt x="0" y="275020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29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B0FE-1BDC-0D2B-093E-D4D4BDB73F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0" kern="0">
                <a:solidFill>
                  <a:schemeClr val="bg1">
                    <a:lumMod val="50000"/>
                  </a:schemeClr>
                </a:solidFill>
              </a:rPr>
              <a:t>Five steps to deriving functional units and GHG emissions from the income and expenditure survey</a:t>
            </a:r>
            <a:endParaRPr lang="en-DE" b="0" kern="0">
              <a:solidFill>
                <a:schemeClr val="bg1">
                  <a:lumMod val="50000"/>
                </a:schemeClr>
              </a:solidFill>
            </a:endParaRPr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3F0B5-1621-2A58-427B-61E6AF6F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2357456"/>
            <a:ext cx="10205318" cy="272796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9EE901C6-C08D-C793-E142-52A98168563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84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Estimating carbon intensity factors</a:t>
            </a:r>
          </a:p>
        </p:txBody>
      </p:sp>
    </p:spTree>
    <p:extLst>
      <p:ext uri="{BB962C8B-B14F-4D97-AF65-F5344CB8AC3E}">
        <p14:creationId xmlns:p14="http://schemas.microsoft.com/office/powerpoint/2010/main" val="394383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148A5C-15DE-DE8B-38F4-9CFBFDC4CE41}"/>
              </a:ext>
            </a:extLst>
          </p:cNvPr>
          <p:cNvSpPr txBox="1"/>
          <p:nvPr/>
        </p:nvSpPr>
        <p:spPr>
          <a:xfrm>
            <a:off x="6778945" y="1284255"/>
            <a:ext cx="4206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/>
              <a:t>Household consumption model based on functional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113558-0B72-5C41-365E-DB24DF85C441}"/>
                  </a:ext>
                </a:extLst>
              </p:cNvPr>
              <p:cNvSpPr txBox="1"/>
              <p:nvPr/>
            </p:nvSpPr>
            <p:spPr>
              <a:xfrm>
                <a:off x="7730304" y="2078503"/>
                <a:ext cx="2304156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𝑔h𝑔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𝑔h𝑔𝑦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113558-0B72-5C41-365E-DB24DF85C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04" y="2078503"/>
                <a:ext cx="2304156" cy="289182"/>
              </a:xfrm>
              <a:prstGeom prst="rect">
                <a:avLst/>
              </a:prstGeom>
              <a:blipFill>
                <a:blip r:embed="rId3"/>
                <a:stretch>
                  <a:fillRect l="-2910" r="-52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DEA029-6480-297F-5A62-3E83922556A6}"/>
                  </a:ext>
                </a:extLst>
              </p:cNvPr>
              <p:cNvSpPr txBox="1"/>
              <p:nvPr/>
            </p:nvSpPr>
            <p:spPr>
              <a:xfrm>
                <a:off x="1020021" y="4315210"/>
                <a:ext cx="6283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𝑔h𝑔</m:t>
                          </m:r>
                        </m:e>
                        <m:sub/>
                      </m:sSub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DEA029-6480-297F-5A62-3E8392255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21" y="4315210"/>
                <a:ext cx="628314" cy="276999"/>
              </a:xfrm>
              <a:prstGeom prst="rect">
                <a:avLst/>
              </a:prstGeom>
              <a:blipFill>
                <a:blip r:embed="rId4"/>
                <a:stretch>
                  <a:fillRect l="-12621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77B523-8E44-CE36-9166-8E8F673CE7F0}"/>
                  </a:ext>
                </a:extLst>
              </p:cNvPr>
              <p:cNvSpPr txBox="1"/>
              <p:nvPr/>
            </p:nvSpPr>
            <p:spPr>
              <a:xfrm>
                <a:off x="1179009" y="4695065"/>
                <a:ext cx="346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/>
                      </m:sSub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77B523-8E44-CE36-9166-8E8F673CE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09" y="4695065"/>
                <a:ext cx="346184" cy="276999"/>
              </a:xfrm>
              <a:prstGeom prst="rect">
                <a:avLst/>
              </a:prstGeom>
              <a:blipFill>
                <a:blip r:embed="rId5"/>
                <a:stretch>
                  <a:fillRect l="-1578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0B9689-19F3-220A-50CD-73F3890A4FFF}"/>
                  </a:ext>
                </a:extLst>
              </p:cNvPr>
              <p:cNvSpPr txBox="1"/>
              <p:nvPr/>
            </p:nvSpPr>
            <p:spPr>
              <a:xfrm>
                <a:off x="1207307" y="5027785"/>
                <a:ext cx="291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/>
                      </m:sSub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0B9689-19F3-220A-50CD-73F3890A4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307" y="5027785"/>
                <a:ext cx="291683" cy="276999"/>
              </a:xfrm>
              <a:prstGeom prst="rect">
                <a:avLst/>
              </a:prstGeom>
              <a:blipFill>
                <a:blip r:embed="rId6"/>
                <a:stretch>
                  <a:fillRect l="-2083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316247-CB4F-2B15-CE6A-9A7A9388A15A}"/>
                  </a:ext>
                </a:extLst>
              </p:cNvPr>
              <p:cNvSpPr txBox="1"/>
              <p:nvPr/>
            </p:nvSpPr>
            <p:spPr>
              <a:xfrm>
                <a:off x="6866032" y="2684979"/>
                <a:ext cx="10623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𝑔h𝑔𝑦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316247-CB4F-2B15-CE6A-9A7A9388A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032" y="2684979"/>
                <a:ext cx="1062337" cy="276999"/>
              </a:xfrm>
              <a:prstGeom prst="rect">
                <a:avLst/>
              </a:prstGeom>
              <a:blipFill>
                <a:blip r:embed="rId7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AE1206-741A-4C8A-DD4B-A25BDC1ACD69}"/>
                  </a:ext>
                </a:extLst>
              </p:cNvPr>
              <p:cNvSpPr txBox="1"/>
              <p:nvPr/>
            </p:nvSpPr>
            <p:spPr>
              <a:xfrm>
                <a:off x="7312568" y="3144504"/>
                <a:ext cx="347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/>
                      </m:sSub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AE1206-741A-4C8A-DD4B-A25BDC1A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568" y="3144504"/>
                <a:ext cx="347788" cy="276999"/>
              </a:xfrm>
              <a:prstGeom prst="rect">
                <a:avLst/>
              </a:prstGeom>
              <a:blipFill>
                <a:blip r:embed="rId8"/>
                <a:stretch>
                  <a:fillRect l="-1578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FE1B6C-332C-E7C2-1E96-BF1634BDB1E2}"/>
                  </a:ext>
                </a:extLst>
              </p:cNvPr>
              <p:cNvSpPr txBox="1"/>
              <p:nvPr/>
            </p:nvSpPr>
            <p:spPr>
              <a:xfrm>
                <a:off x="6935735" y="3606475"/>
                <a:ext cx="1101455" cy="588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FE1B6C-332C-E7C2-1E96-BF1634BD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735" y="3606475"/>
                <a:ext cx="1101455" cy="5884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8044ED4-6CA0-628D-67F0-C9211985871F}"/>
              </a:ext>
            </a:extLst>
          </p:cNvPr>
          <p:cNvSpPr txBox="1"/>
          <p:nvPr/>
        </p:nvSpPr>
        <p:spPr>
          <a:xfrm>
            <a:off x="7660357" y="6289955"/>
            <a:ext cx="41227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DE" sz="1200">
                <a:solidFill>
                  <a:schemeClr val="bg1">
                    <a:lumMod val="65000"/>
                  </a:schemeClr>
                </a:solidFill>
              </a:rPr>
              <a:t>Girod and Hann (2010)</a:t>
            </a:r>
            <a:r>
              <a:rPr lang="de-DE" sz="1200">
                <a:solidFill>
                  <a:schemeClr val="bg1">
                    <a:lumMod val="65000"/>
                  </a:schemeClr>
                </a:solidFill>
              </a:rPr>
              <a:t>;</a:t>
            </a:r>
            <a:r>
              <a:rPr lang="en-DE" sz="12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200" err="1">
                <a:solidFill>
                  <a:schemeClr val="bg1">
                    <a:lumMod val="65000"/>
                  </a:schemeClr>
                </a:solidFill>
              </a:rPr>
              <a:t>Hertwich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</a:rPr>
              <a:t> (2005)</a:t>
            </a:r>
            <a:endParaRPr lang="en-DE" sz="120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B21389-1456-8639-885E-8924032AF2DA}"/>
                  </a:ext>
                </a:extLst>
              </p:cNvPr>
              <p:cNvSpPr txBox="1"/>
              <p:nvPr/>
            </p:nvSpPr>
            <p:spPr>
              <a:xfrm>
                <a:off x="5441942" y="2150024"/>
                <a:ext cx="1308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B21389-1456-8639-885E-8924032AF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42" y="2150024"/>
                <a:ext cx="1308115" cy="276999"/>
              </a:xfrm>
              <a:prstGeom prst="rect">
                <a:avLst/>
              </a:prstGeom>
              <a:blipFill>
                <a:blip r:embed="rId10"/>
                <a:stretch>
                  <a:fillRect l="-5607" t="-4444" r="-607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3607242-AC1C-8266-A2EE-F878D553EC76}"/>
              </a:ext>
            </a:extLst>
          </p:cNvPr>
          <p:cNvSpPr txBox="1"/>
          <p:nvPr/>
        </p:nvSpPr>
        <p:spPr>
          <a:xfrm>
            <a:off x="8077450" y="3716025"/>
            <a:ext cx="3376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sym typeface="Wingdings" pitchFamily="2" charset="2"/>
              </a:rPr>
              <a:t> P</a:t>
            </a:r>
            <a:r>
              <a:rPr lang="en-DE"/>
              <a:t>rice per functional unit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9CF7B8-AD3A-BF06-7CAE-CD24A5F29BE8}"/>
              </a:ext>
            </a:extLst>
          </p:cNvPr>
          <p:cNvSpPr txBox="1"/>
          <p:nvPr/>
        </p:nvSpPr>
        <p:spPr>
          <a:xfrm>
            <a:off x="1370503" y="1278631"/>
            <a:ext cx="3262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b="1"/>
              <a:t>Household consumption </a:t>
            </a:r>
            <a:r>
              <a:rPr lang="en-GB" b="1"/>
              <a:t>m</a:t>
            </a:r>
            <a:r>
              <a:rPr lang="en-DE" b="1"/>
              <a:t>odel based on expenditure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573D9A-E205-F924-ABDA-EA8691DF24D4}"/>
              </a:ext>
            </a:extLst>
          </p:cNvPr>
          <p:cNvSpPr txBox="1"/>
          <p:nvPr/>
        </p:nvSpPr>
        <p:spPr>
          <a:xfrm>
            <a:off x="733279" y="6289956"/>
            <a:ext cx="57175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>
                <a:solidFill>
                  <a:schemeClr val="bg1">
                    <a:lumMod val="65000"/>
                  </a:schemeClr>
                </a:solidFill>
              </a:rPr>
              <a:t>Girod, van Vuuren, and Hertwich (2014)</a:t>
            </a:r>
            <a:r>
              <a:rPr lang="de-DE" sz="1200">
                <a:solidFill>
                  <a:schemeClr val="bg1">
                    <a:lumMod val="65000"/>
                  </a:schemeClr>
                </a:solidFill>
              </a:rPr>
              <a:t>; </a:t>
            </a:r>
            <a:r>
              <a:rPr lang="en-DE" sz="1200">
                <a:solidFill>
                  <a:schemeClr val="bg1">
                    <a:lumMod val="65000"/>
                  </a:schemeClr>
                </a:solidFill>
              </a:rPr>
              <a:t>Girod and Hann (2010)</a:t>
            </a:r>
            <a:r>
              <a:rPr lang="de-DE" sz="1200">
                <a:solidFill>
                  <a:schemeClr val="bg1">
                    <a:lumMod val="65000"/>
                  </a:schemeClr>
                </a:solidFill>
              </a:rPr>
              <a:t>; </a:t>
            </a:r>
            <a:r>
              <a:rPr lang="en-US" sz="1200" err="1">
                <a:solidFill>
                  <a:schemeClr val="bg1">
                    <a:lumMod val="65000"/>
                  </a:schemeClr>
                </a:solidFill>
              </a:rPr>
              <a:t>Vringer</a:t>
            </a:r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 and Blok (1995)</a:t>
            </a:r>
            <a:endParaRPr lang="en-DE" sz="120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331B15-00DA-6AB4-8657-405976BE6C8C}"/>
                  </a:ext>
                </a:extLst>
              </p:cNvPr>
              <p:cNvSpPr txBox="1"/>
              <p:nvPr/>
            </p:nvSpPr>
            <p:spPr>
              <a:xfrm>
                <a:off x="2083021" y="2844805"/>
                <a:ext cx="1756955" cy="593945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𝑔h𝑔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𝑔h𝑔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331B15-00DA-6AB4-8657-405976BE6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021" y="2844805"/>
                <a:ext cx="1756955" cy="5939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3BBA7A82-9689-F081-A197-8C0E2F16A815}"/>
              </a:ext>
            </a:extLst>
          </p:cNvPr>
          <p:cNvSpPr txBox="1"/>
          <p:nvPr/>
        </p:nvSpPr>
        <p:spPr>
          <a:xfrm>
            <a:off x="7730123" y="4338084"/>
            <a:ext cx="3518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/>
              <a:t>convert these data into GHG emissions per monetary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9160DBA-2875-AC01-BC0A-F7C729BD0FAF}"/>
                  </a:ext>
                </a:extLst>
              </p:cNvPr>
              <p:cNvSpPr txBox="1"/>
              <p:nvPr/>
            </p:nvSpPr>
            <p:spPr>
              <a:xfrm>
                <a:off x="7870725" y="5166284"/>
                <a:ext cx="2023314" cy="686278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𝑔h𝑔𝑠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𝑔h𝑔𝑦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E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9160DBA-2875-AC01-BC0A-F7C729BD0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25" y="5166284"/>
                <a:ext cx="2023314" cy="6862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3642972D-C669-CD98-624E-F2EC43641763}"/>
              </a:ext>
            </a:extLst>
          </p:cNvPr>
          <p:cNvSpPr txBox="1"/>
          <p:nvPr/>
        </p:nvSpPr>
        <p:spPr>
          <a:xfrm>
            <a:off x="1648335" y="4318513"/>
            <a:ext cx="222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itchFamily="2" charset="2"/>
              </a:rPr>
              <a:t> Green house gases</a:t>
            </a:r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299702D-A9F6-1D06-3404-9852BD962FA9}"/>
              </a:ext>
            </a:extLst>
          </p:cNvPr>
          <p:cNvSpPr txBox="1"/>
          <p:nvPr/>
        </p:nvSpPr>
        <p:spPr>
          <a:xfrm>
            <a:off x="1648335" y="465109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itchFamily="2" charset="2"/>
              </a:rPr>
              <a:t> Household</a:t>
            </a:r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6CDA533-1B79-4B2C-14B2-B74055E57C26}"/>
              </a:ext>
            </a:extLst>
          </p:cNvPr>
          <p:cNvSpPr txBox="1"/>
          <p:nvPr/>
        </p:nvSpPr>
        <p:spPr>
          <a:xfrm>
            <a:off x="1648335" y="4983677"/>
            <a:ext cx="13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itchFamily="2" charset="2"/>
              </a:rPr>
              <a:t> Category</a:t>
            </a:r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A3A9F3B-BBCF-2FF9-50B2-DCE363A7AFD3}"/>
              </a:ext>
            </a:extLst>
          </p:cNvPr>
          <p:cNvSpPr txBox="1"/>
          <p:nvPr/>
        </p:nvSpPr>
        <p:spPr>
          <a:xfrm>
            <a:off x="8064951" y="2683969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itchFamily="2" charset="2"/>
              </a:rPr>
              <a:t> GHG emission per functional unit</a:t>
            </a:r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B94AAAE-D0EB-19D9-7055-91AC5640649C}"/>
              </a:ext>
            </a:extLst>
          </p:cNvPr>
          <p:cNvSpPr txBox="1"/>
          <p:nvPr/>
        </p:nvSpPr>
        <p:spPr>
          <a:xfrm>
            <a:off x="8064951" y="3098338"/>
            <a:ext cx="337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itchFamily="2" charset="2"/>
              </a:rPr>
              <a:t> Consumption in functional unit</a:t>
            </a:r>
            <a:endParaRPr lang="en-US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0B9D1A49-E6DD-8D6C-C64E-E95600E14935}"/>
              </a:ext>
            </a:extLst>
          </p:cNvPr>
          <p:cNvGrpSpPr/>
          <p:nvPr/>
        </p:nvGrpSpPr>
        <p:grpSpPr>
          <a:xfrm>
            <a:off x="2925466" y="2056850"/>
            <a:ext cx="2207230" cy="730769"/>
            <a:chOff x="2925466" y="2056850"/>
            <a:chExt cx="2207230" cy="730769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057094C-77BC-23EB-5428-62384415E920}"/>
                </a:ext>
              </a:extLst>
            </p:cNvPr>
            <p:cNvSpPr txBox="1"/>
            <p:nvPr/>
          </p:nvSpPr>
          <p:spPr>
            <a:xfrm>
              <a:off x="2925466" y="2056850"/>
              <a:ext cx="22072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Average household CO</a:t>
              </a:r>
              <a:r>
                <a:rPr lang="en-US" sz="1400" baseline="-25000"/>
                <a:t>2</a:t>
              </a:r>
              <a:r>
                <a:rPr lang="en-US" sz="1400"/>
                <a:t>e emissions per category</a:t>
              </a: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8B7AB669-FD11-E9B9-FD1A-1A97D8BBC554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3698169" y="2580070"/>
              <a:ext cx="330912" cy="2075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BC4965E-1B56-CE05-1390-056C07EB9ABF}"/>
              </a:ext>
            </a:extLst>
          </p:cNvPr>
          <p:cNvGrpSpPr/>
          <p:nvPr/>
        </p:nvGrpSpPr>
        <p:grpSpPr>
          <a:xfrm>
            <a:off x="3028100" y="3528729"/>
            <a:ext cx="2602678" cy="797189"/>
            <a:chOff x="3309781" y="3244510"/>
            <a:chExt cx="2602678" cy="797189"/>
          </a:xfrm>
        </p:grpSpPr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61BEDE19-703B-4F99-A401-BAF5FAD4F777}"/>
                </a:ext>
              </a:extLst>
            </p:cNvPr>
            <p:cNvSpPr txBox="1"/>
            <p:nvPr/>
          </p:nvSpPr>
          <p:spPr>
            <a:xfrm>
              <a:off x="3309781" y="3518479"/>
              <a:ext cx="2602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Average amount of money spent per household per category</a:t>
              </a: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30EBD0C8-86E0-58B6-7A51-6B0BEBC6DAD0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H="1" flipV="1">
              <a:off x="3979850" y="3244510"/>
              <a:ext cx="631270" cy="2739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E041FB5B-A756-8484-9E53-2869ADD1098F}"/>
              </a:ext>
            </a:extLst>
          </p:cNvPr>
          <p:cNvGrpSpPr/>
          <p:nvPr/>
        </p:nvGrpSpPr>
        <p:grpSpPr>
          <a:xfrm>
            <a:off x="359176" y="3175065"/>
            <a:ext cx="2225995" cy="876884"/>
            <a:chOff x="359176" y="3175065"/>
            <a:chExt cx="2225995" cy="876884"/>
          </a:xfrm>
        </p:grpSpPr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B38628C-A07B-67B6-704A-639535410AD2}"/>
                </a:ext>
              </a:extLst>
            </p:cNvPr>
            <p:cNvSpPr txBox="1"/>
            <p:nvPr/>
          </p:nvSpPr>
          <p:spPr>
            <a:xfrm>
              <a:off x="359176" y="3528729"/>
              <a:ext cx="22259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/>
                <a:t>Average CO</a:t>
              </a:r>
              <a:r>
                <a:rPr lang="en-US" sz="1400" baseline="-25000"/>
                <a:t>2</a:t>
              </a:r>
              <a:r>
                <a:rPr lang="en-US" sz="1400"/>
                <a:t>e emission per monetary unit per category</a:t>
              </a: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308211F6-563B-3E39-EFD6-6BE4AB20F601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1472174" y="3175065"/>
              <a:ext cx="534179" cy="3536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6A807BA6-4FC3-92A5-1B86-616BD8EC2671}"/>
                  </a:ext>
                </a:extLst>
              </p:cNvPr>
              <p:cNvSpPr txBox="1"/>
              <p:nvPr/>
            </p:nvSpPr>
            <p:spPr>
              <a:xfrm>
                <a:off x="1020021" y="5351731"/>
                <a:ext cx="589280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DE" sz="1400"/>
              </a:p>
            </p:txBody>
          </p:sp>
        </mc:Choice>
        <mc:Fallback xmlns="">
          <p:sp>
            <p:nvSpPr>
              <p:cNvPr id="56" name="TextBox 4">
                <a:extLst>
                  <a:ext uri="{FF2B5EF4-FFF2-40B4-BE49-F238E27FC236}">
                    <a16:creationId xmlns:a16="http://schemas.microsoft.com/office/drawing/2014/main" id="{6A807BA6-4FC3-92A5-1B86-616BD8EC2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21" y="5351731"/>
                <a:ext cx="589280" cy="317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feld 56">
            <a:extLst>
              <a:ext uri="{FF2B5EF4-FFF2-40B4-BE49-F238E27FC236}">
                <a16:creationId xmlns:a16="http://schemas.microsoft.com/office/drawing/2014/main" id="{A171488B-1A9F-FDE4-8908-0B8C22D0FDF7}"/>
              </a:ext>
            </a:extLst>
          </p:cNvPr>
          <p:cNvSpPr txBox="1"/>
          <p:nvPr/>
        </p:nvSpPr>
        <p:spPr>
          <a:xfrm>
            <a:off x="1648335" y="5351731"/>
            <a:ext cx="438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ym typeface="Wingdings" pitchFamily="2" charset="2"/>
              </a:rPr>
              <a:t> Money spent per category, per household</a:t>
            </a:r>
            <a:endParaRPr lang="en-US"/>
          </a:p>
        </p:txBody>
      </p:sp>
      <p:sp>
        <p:nvSpPr>
          <p:cNvPr id="59" name="Titel 1">
            <a:extLst>
              <a:ext uri="{FF2B5EF4-FFF2-40B4-BE49-F238E27FC236}">
                <a16:creationId xmlns:a16="http://schemas.microsoft.com/office/drawing/2014/main" id="{2146A0BB-4710-4723-02E9-713F758DE23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84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Household consumption model </a:t>
            </a:r>
          </a:p>
        </p:txBody>
      </p:sp>
    </p:spTree>
    <p:extLst>
      <p:ext uri="{BB962C8B-B14F-4D97-AF65-F5344CB8AC3E}">
        <p14:creationId xmlns:p14="http://schemas.microsoft.com/office/powerpoint/2010/main" val="125209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E5E4DE0F-DFE6-FF19-CEBF-43815280C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9" t="89293"/>
          <a:stretch/>
        </p:blipFill>
        <p:spPr bwMode="auto">
          <a:xfrm>
            <a:off x="3582650" y="4981316"/>
            <a:ext cx="983226" cy="3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D8DAA4-C0B5-B92D-AE48-7FAFE828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687" y="931205"/>
            <a:ext cx="7422313" cy="570206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64FF9E7-A795-D347-00C9-C76B3DB66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0" t="9422" r="15697" b="23048"/>
          <a:stretch/>
        </p:blipFill>
        <p:spPr bwMode="auto">
          <a:xfrm>
            <a:off x="51428" y="2042976"/>
            <a:ext cx="4718259" cy="287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D3F55-FD38-F34A-6587-D69B61F6E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9" b="91503"/>
          <a:stretch/>
        </p:blipFill>
        <p:spPr bwMode="auto">
          <a:xfrm>
            <a:off x="256001" y="1594658"/>
            <a:ext cx="3579760" cy="30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D12A6A9-0CB4-7068-3CE5-E5ED63764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89" r="61397"/>
          <a:stretch/>
        </p:blipFill>
        <p:spPr bwMode="auto">
          <a:xfrm>
            <a:off x="79687" y="5104252"/>
            <a:ext cx="2221985" cy="54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474E0F98-27C5-330E-206F-077586B495A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84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DE"/>
              <a:t>C</a:t>
            </a:r>
            <a:r>
              <a:rPr lang="en-GB"/>
              <a:t>a</a:t>
            </a:r>
            <a:r>
              <a:rPr lang="en-DE"/>
              <a:t>tegory 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2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AEE29-0D80-B63C-8229-2A63EDE7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look like?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91A80A-6123-A4E8-A393-520D8464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714" y="1713392"/>
            <a:ext cx="2044416" cy="40704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213CE3D-BF77-DAE6-8426-4952117A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3390"/>
            <a:ext cx="2044416" cy="40704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246E52A-3C29-6D47-5831-8D82ABE36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28" y="1713390"/>
            <a:ext cx="2044416" cy="40704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1C2C620-9E62-9749-8F3B-F8C70CDD0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742" y="1715608"/>
            <a:ext cx="2044417" cy="40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5862-BC74-8B6B-05F5-E6D06182CEA3}"/>
              </a:ext>
            </a:extLst>
          </p:cNvPr>
          <p:cNvSpPr txBox="1">
            <a:spLocks/>
          </p:cNvSpPr>
          <p:nvPr/>
        </p:nvSpPr>
        <p:spPr>
          <a:xfrm>
            <a:off x="792956" y="697678"/>
            <a:ext cx="10515600" cy="7849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kern="0">
                <a:solidFill>
                  <a:schemeClr val="bg1"/>
                </a:solidFill>
              </a:rPr>
              <a:t>Our researchers: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06AE8B-645A-9CAD-62AB-F51F93B6B2C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398588"/>
          <a:ext cx="10997245" cy="4052252"/>
        </p:xfrm>
        <a:graphic>
          <a:graphicData uri="http://schemas.openxmlformats.org/drawingml/2006/table">
            <a:tbl>
              <a:tblPr/>
              <a:tblGrid>
                <a:gridCol w="2199449">
                  <a:extLst>
                    <a:ext uri="{9D8B030D-6E8A-4147-A177-3AD203B41FA5}">
                      <a16:colId xmlns:a16="http://schemas.microsoft.com/office/drawing/2014/main" val="3955470572"/>
                    </a:ext>
                  </a:extLst>
                </a:gridCol>
                <a:gridCol w="2199449">
                  <a:extLst>
                    <a:ext uri="{9D8B030D-6E8A-4147-A177-3AD203B41FA5}">
                      <a16:colId xmlns:a16="http://schemas.microsoft.com/office/drawing/2014/main" val="2791469922"/>
                    </a:ext>
                  </a:extLst>
                </a:gridCol>
                <a:gridCol w="2199449">
                  <a:extLst>
                    <a:ext uri="{9D8B030D-6E8A-4147-A177-3AD203B41FA5}">
                      <a16:colId xmlns:a16="http://schemas.microsoft.com/office/drawing/2014/main" val="538682748"/>
                    </a:ext>
                  </a:extLst>
                </a:gridCol>
                <a:gridCol w="1849810">
                  <a:extLst>
                    <a:ext uri="{9D8B030D-6E8A-4147-A177-3AD203B41FA5}">
                      <a16:colId xmlns:a16="http://schemas.microsoft.com/office/drawing/2014/main" val="1878802926"/>
                    </a:ext>
                  </a:extLst>
                </a:gridCol>
                <a:gridCol w="2549088">
                  <a:extLst>
                    <a:ext uri="{9D8B030D-6E8A-4147-A177-3AD203B41FA5}">
                      <a16:colId xmlns:a16="http://schemas.microsoft.com/office/drawing/2014/main" val="3272619637"/>
                    </a:ext>
                  </a:extLst>
                </a:gridCol>
              </a:tblGrid>
              <a:tr h="1827212">
                <a:tc>
                  <a:txBody>
                    <a:bodyPr/>
                    <a:lstStyle/>
                    <a:p>
                      <a:pPr algn="l" fontAlgn="t"/>
                      <a:endParaRPr lang="en-DE" b="0">
                        <a:effectLst/>
                        <a:latin typeface="-apple-system"/>
                      </a:endParaRPr>
                    </a:p>
                    <a:p>
                      <a:pPr algn="l" fontAlgn="t"/>
                      <a:r>
                        <a:rPr lang="en-DE" b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DE" b="0">
                        <a:effectLst/>
                        <a:latin typeface="-apple-system"/>
                      </a:endParaRPr>
                    </a:p>
                    <a:p>
                      <a:pPr algn="l" fontAlgn="t"/>
                      <a:r>
                        <a:rPr lang="en-DE" b="0">
                          <a:effectLst/>
                        </a:rPr>
                        <a:t> </a:t>
                      </a:r>
                    </a:p>
                    <a:p>
                      <a:pPr algn="l" fontAlgn="t"/>
                      <a:r>
                        <a:rPr lang="en-DE" b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DE" b="0">
                        <a:effectLst/>
                        <a:latin typeface="-apple-system"/>
                      </a:endParaRPr>
                    </a:p>
                    <a:p>
                      <a:pPr algn="l" fontAlgn="t"/>
                      <a:r>
                        <a:rPr lang="en-DE" b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DE" b="0">
                        <a:effectLst/>
                        <a:latin typeface="-apple-system"/>
                      </a:endParaRPr>
                    </a:p>
                    <a:p>
                      <a:pPr algn="l" fontAlgn="t"/>
                      <a:r>
                        <a:rPr lang="en-DE" b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DE" b="0">
                        <a:effectLst/>
                        <a:latin typeface="-apple-system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905885"/>
                  </a:ext>
                </a:extLst>
              </a:tr>
              <a:tr h="1512475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</a:rPr>
                        <a:t>Gracia Maria Lanza Castillo, Ph.D.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1">
                          <a:solidFill>
                            <a:schemeClr val="bg1"/>
                          </a:solidFill>
                          <a:effectLst/>
                        </a:rPr>
                        <a:t>Product owner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Environmental and agricultural economist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University of Gottingen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Wageningen University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Honduras/Germany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</a:rPr>
                        <a:t>Prabha Neupane </a:t>
                      </a:r>
                    </a:p>
                    <a:p>
                      <a:pPr algn="ctr" fontAlgn="t"/>
                      <a:endParaRPr lang="en-GB" sz="1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/>
                      <a:endParaRPr lang="en-GB" sz="1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/>
                      <a:r>
                        <a:rPr lang="en-GB" sz="1400" b="0" i="1">
                          <a:solidFill>
                            <a:schemeClr val="bg1"/>
                          </a:solidFill>
                          <a:effectLst/>
                        </a:rPr>
                        <a:t>Researcher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>
                          <a:solidFill>
                            <a:schemeClr val="bg1"/>
                          </a:solidFill>
                        </a:rPr>
                        <a:t>MSc. Sustainable Resources </a:t>
                      </a:r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Management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Technical University of Munich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India/Germany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</a:rPr>
                        <a:t>Charan Vadlapati </a:t>
                      </a:r>
                    </a:p>
                    <a:p>
                      <a:pPr algn="ctr" fontAlgn="t"/>
                      <a:endParaRPr lang="en-GB" sz="1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/>
                      <a:endParaRPr lang="en-GB" sz="1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/>
                      <a:r>
                        <a:rPr lang="en-GB" sz="1400" b="0" i="1">
                          <a:solidFill>
                            <a:schemeClr val="bg1"/>
                          </a:solidFill>
                          <a:effectLst/>
                        </a:rPr>
                        <a:t>Junior researcher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MSc. Hydro Science and Engineering 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Technische Universität Dresden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India/Germany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</a:rPr>
                        <a:t>Gosia</a:t>
                      </a:r>
                      <a:r>
                        <a:rPr lang="en-GB" sz="1400" b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</a:rPr>
                        <a:t>Moszyk, MSc.</a:t>
                      </a:r>
                      <a:r>
                        <a:rPr lang="en-GB" sz="1400" b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 fontAlgn="t"/>
                      <a:endParaRPr lang="en-GB" sz="1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/>
                      <a:endParaRPr lang="en-GB" sz="1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/>
                      <a:r>
                        <a:rPr lang="en-GB" sz="1400" b="0" i="1">
                          <a:solidFill>
                            <a:schemeClr val="bg1"/>
                          </a:solidFill>
                          <a:effectLst/>
                        </a:rPr>
                        <a:t>External consultant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MSc. Pedagogy 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MSc. Career and Personal coaching 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University of Adam Mickiewicz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Poland/Poland</a:t>
                      </a:r>
                    </a:p>
                    <a:p>
                      <a:pPr algn="ctr" fontAlgn="t"/>
                      <a:r>
                        <a:rPr lang="en-GB" sz="1400" b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</a:rPr>
                        <a:t>Andrés Alvarez</a:t>
                      </a:r>
                    </a:p>
                    <a:p>
                      <a:pPr algn="ctr" fontAlgn="t"/>
                      <a:endParaRPr lang="en-GB" sz="1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/>
                      <a:endParaRPr lang="en-GB" sz="1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t"/>
                      <a:r>
                        <a:rPr lang="en-GB" sz="1400" b="0" i="1">
                          <a:solidFill>
                            <a:schemeClr val="bg1"/>
                          </a:solidFill>
                          <a:effectLst/>
                        </a:rPr>
                        <a:t>Researchers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MSc. Environmental Engineering and Sustainable Energy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Rovira i Virgili University, </a:t>
                      </a:r>
                      <a:b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University of Valladolid</a:t>
                      </a:r>
                    </a:p>
                    <a:p>
                      <a:pPr algn="ctr" fontAlgn="t"/>
                      <a:r>
                        <a:rPr lang="en-GB" sz="1100" b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255281"/>
                  </a:ext>
                </a:extLst>
              </a:tr>
            </a:tbl>
          </a:graphicData>
        </a:graphic>
      </p:graphicFrame>
      <p:sp>
        <p:nvSpPr>
          <p:cNvPr id="5" name="AutoShape 2">
            <a:extLst>
              <a:ext uri="{FF2B5EF4-FFF2-40B4-BE49-F238E27FC236}">
                <a16:creationId xmlns:a16="http://schemas.microsoft.com/office/drawing/2014/main" id="{878E962D-1F04-B34E-6C4F-257A74980F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6213" y="2465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AA687911-FA18-3E22-2A1E-8C09FE5BC9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6263" y="2465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1873864-F9D4-D2B1-68B2-E8ABE8DC7E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46313" y="2465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FB4502C2-4251-8ACD-26BE-AC59E9BC0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46363" y="2465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2A6E7CC0-0128-14C2-5A95-B7A5A69FDC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6413" y="24653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C851BB-6775-0782-5262-8F5B09295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2" r="7541" b="7541"/>
          <a:stretch/>
        </p:blipFill>
        <p:spPr>
          <a:xfrm>
            <a:off x="919957" y="1400176"/>
            <a:ext cx="1852612" cy="1758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246FEB-FBDB-B977-FACA-E90CF5DA1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90" y="1400176"/>
            <a:ext cx="1852612" cy="18526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C7ED7B-91BF-92CA-932C-34E2BFF9A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075" y="1400176"/>
            <a:ext cx="1914525" cy="1914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3E9790-EC02-DA6E-9DD5-14514B1769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3" t="4102" r="6054" b="6053"/>
          <a:stretch/>
        </p:blipFill>
        <p:spPr>
          <a:xfrm>
            <a:off x="7491415" y="1400176"/>
            <a:ext cx="1792285" cy="185165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5B311C4-0331-BE28-CFCF-40FF94B025A0}"/>
              </a:ext>
            </a:extLst>
          </p:cNvPr>
          <p:cNvSpPr txBox="1">
            <a:spLocks/>
          </p:cNvSpPr>
          <p:nvPr/>
        </p:nvSpPr>
        <p:spPr>
          <a:xfrm>
            <a:off x="1079022" y="4926064"/>
            <a:ext cx="10515600" cy="7849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DE" sz="2000" ker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27874-F135-E2BF-8178-9806E36AB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4489" y="1371719"/>
            <a:ext cx="1852612" cy="18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4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BA043-3C58-803B-8AB5-FBD28C93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accent1">
                    <a:lumMod val="50000"/>
                  </a:schemeClr>
                </a:solidFill>
                <a:latin typeface="Helvetica"/>
                <a:cs typeface="Helvetica"/>
              </a:rPr>
              <a:t>Über uns ...</a:t>
            </a:r>
            <a:endParaRPr lang="de-DE">
              <a:solidFill>
                <a:schemeClr val="accent1">
                  <a:lumMod val="50000"/>
                </a:schemeClr>
              </a:solidFill>
              <a:cs typeface="Helvetica"/>
            </a:endParaRPr>
          </a:p>
        </p:txBody>
      </p:sp>
      <p:pic>
        <p:nvPicPr>
          <p:cNvPr id="5" name="Inhaltsplatzhalter 4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77064FA3-092A-3EA4-152E-1A2A297982A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2691" b="-68039"/>
          <a:stretch/>
        </p:blipFill>
        <p:spPr>
          <a:xfrm>
            <a:off x="838200" y="2273901"/>
            <a:ext cx="1510507" cy="4754563"/>
          </a:xfrm>
        </p:spPr>
      </p:pic>
      <p:pic>
        <p:nvPicPr>
          <p:cNvPr id="6" name="Grafik 5" descr="Ein Bild, das Person, Mann, Anzug, tragen enthält.&#10;&#10;Automatisch generierte Beschreibung">
            <a:extLst>
              <a:ext uri="{FF2B5EF4-FFF2-40B4-BE49-F238E27FC236}">
                <a16:creationId xmlns:a16="http://schemas.microsoft.com/office/drawing/2014/main" id="{6444AD75-A70D-A225-316B-26EB5C016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3901"/>
            <a:ext cx="2066043" cy="28924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3A78C0D-04CB-BBD9-796B-F79E6912D129}"/>
              </a:ext>
            </a:extLst>
          </p:cNvPr>
          <p:cNvSpPr txBox="1"/>
          <p:nvPr/>
        </p:nvSpPr>
        <p:spPr>
          <a:xfrm>
            <a:off x="2523743" y="2261802"/>
            <a:ext cx="28963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/>
              <a:t>Dr. Mirko Kämpf</a:t>
            </a:r>
          </a:p>
          <a:p>
            <a:endParaRPr lang="de-DE" sz="2600"/>
          </a:p>
          <a:p>
            <a:r>
              <a:rPr lang="de-DE" sz="2600"/>
              <a:t>CTO &amp; Mitgründer </a:t>
            </a:r>
            <a:br>
              <a:rPr lang="de-DE" sz="2600"/>
            </a:br>
            <a:r>
              <a:rPr lang="de-DE" sz="2200" i="1" err="1"/>
              <a:t>ecolytiq</a:t>
            </a:r>
            <a:r>
              <a:rPr lang="de-DE" sz="2200" i="1"/>
              <a:t> GmbH</a:t>
            </a:r>
          </a:p>
          <a:p>
            <a:endParaRPr lang="de-DE" sz="26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825871-52E7-AF8E-204A-E2DF936C97D7}"/>
              </a:ext>
            </a:extLst>
          </p:cNvPr>
          <p:cNvSpPr txBox="1"/>
          <p:nvPr/>
        </p:nvSpPr>
        <p:spPr>
          <a:xfrm>
            <a:off x="8336279" y="2273901"/>
            <a:ext cx="33521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b="1"/>
              <a:t>Dr. Carsten Schulze</a:t>
            </a:r>
          </a:p>
          <a:p>
            <a:endParaRPr lang="de-DE" sz="2600"/>
          </a:p>
          <a:p>
            <a:r>
              <a:rPr lang="de-DE" sz="2600"/>
              <a:t>Lead Test Engineer</a:t>
            </a:r>
            <a:br>
              <a:rPr lang="de-DE" sz="2600"/>
            </a:br>
            <a:r>
              <a:rPr lang="de-DE" sz="2000" i="1"/>
              <a:t>ecolytiq GmbH</a:t>
            </a:r>
          </a:p>
          <a:p>
            <a:r>
              <a:rPr lang="de-DE" sz="2600"/>
              <a:t> </a:t>
            </a:r>
          </a:p>
          <a:p>
            <a:endParaRPr lang="de-DE" sz="14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927C725-50B9-DEA5-399D-59DBEABFD188}"/>
              </a:ext>
            </a:extLst>
          </p:cNvPr>
          <p:cNvSpPr txBox="1"/>
          <p:nvPr/>
        </p:nvSpPr>
        <p:spPr>
          <a:xfrm>
            <a:off x="4169841" y="5635729"/>
            <a:ext cx="34836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/>
              <a:t>Alumni der TU Chemnitz</a:t>
            </a:r>
          </a:p>
        </p:txBody>
      </p:sp>
    </p:spTree>
    <p:extLst>
      <p:ext uri="{BB962C8B-B14F-4D97-AF65-F5344CB8AC3E}">
        <p14:creationId xmlns:p14="http://schemas.microsoft.com/office/powerpoint/2010/main" val="3039785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D907EF3-9052-5F3E-B1BD-EEEC641C8DE7}"/>
              </a:ext>
            </a:extLst>
          </p:cNvPr>
          <p:cNvSpPr txBox="1"/>
          <p:nvPr/>
        </p:nvSpPr>
        <p:spPr>
          <a:xfrm>
            <a:off x="518983" y="3429000"/>
            <a:ext cx="97726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err="1">
                <a:solidFill>
                  <a:schemeClr val="bg1"/>
                </a:solidFill>
              </a:rPr>
              <a:t>Woher</a:t>
            </a:r>
            <a:r>
              <a:rPr lang="en-US" sz="6000">
                <a:solidFill>
                  <a:schemeClr val="bg1"/>
                </a:solidFill>
              </a:rPr>
              <a:t> </a:t>
            </a:r>
            <a:r>
              <a:rPr lang="en-US" sz="6000" err="1">
                <a:solidFill>
                  <a:schemeClr val="bg1"/>
                </a:solidFill>
              </a:rPr>
              <a:t>nehmen</a:t>
            </a:r>
            <a:r>
              <a:rPr lang="en-US" sz="6000">
                <a:solidFill>
                  <a:schemeClr val="bg1"/>
                </a:solidFill>
              </a:rPr>
              <a:t> </a:t>
            </a:r>
            <a:r>
              <a:rPr lang="en-US" sz="6000" err="1">
                <a:solidFill>
                  <a:schemeClr val="bg1"/>
                </a:solidFill>
              </a:rPr>
              <a:t>wir</a:t>
            </a:r>
            <a:r>
              <a:rPr lang="en-US" sz="6000">
                <a:solidFill>
                  <a:schemeClr val="bg1"/>
                </a:solidFill>
              </a:rPr>
              <a:t> die </a:t>
            </a:r>
            <a:r>
              <a:rPr lang="en-US" sz="6000" err="1">
                <a:solidFill>
                  <a:schemeClr val="bg1"/>
                </a:solidFill>
              </a:rPr>
              <a:t>Daten</a:t>
            </a:r>
            <a:r>
              <a:rPr lang="en-US" sz="600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78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DB9CE54-C6A0-761C-69A6-09559606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59222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3600">
                <a:solidFill>
                  <a:schemeClr val="tx1"/>
                </a:solidFill>
                <a:latin typeface="+mj-lt"/>
              </a:rPr>
              <a:t>Unsere Herausforderung:</a:t>
            </a:r>
          </a:p>
        </p:txBody>
      </p:sp>
      <p:pic>
        <p:nvPicPr>
          <p:cNvPr id="2052" name="Picture 4" descr="Relax, People: The Message in 'WALL-E' Is Harmless - EricDSnider.com">
            <a:extLst>
              <a:ext uri="{FF2B5EF4-FFF2-40B4-BE49-F238E27FC236}">
                <a16:creationId xmlns:a16="http://schemas.microsoft.com/office/drawing/2014/main" id="{BAC41F19-8D86-618D-7EBC-D73F8B3F1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5" b="13571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4D1426E-382C-B666-E2E6-55D2BDA5C912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AAFCCF"/>
              </a:buClr>
              <a:buSzPct val="130000"/>
            </a:pPr>
            <a:r>
              <a:rPr lang="de-DE" sz="2800"/>
              <a:t>Das Internet ist </a:t>
            </a:r>
            <a:r>
              <a:rPr lang="de-DE" sz="4800" b="1"/>
              <a:t>VOLL</a:t>
            </a:r>
            <a:r>
              <a:rPr lang="de-DE" sz="4800"/>
              <a:t> </a:t>
            </a:r>
            <a:r>
              <a:rPr lang="de-DE" sz="2800"/>
              <a:t>von Daten.</a:t>
            </a:r>
            <a:endParaRPr lang="en-US"/>
          </a:p>
          <a:p>
            <a:pPr lvl="2">
              <a:lnSpc>
                <a:spcPct val="90000"/>
              </a:lnSpc>
              <a:spcAft>
                <a:spcPts val="600"/>
              </a:spcAft>
              <a:buClr>
                <a:srgbClr val="AAFCCF"/>
              </a:buClr>
              <a:buSzPct val="130000"/>
            </a:pPr>
            <a:r>
              <a:rPr lang="de-DE" sz="2800"/>
              <a:t>Wir müssen sie </a:t>
            </a:r>
            <a:r>
              <a:rPr lang="de-DE" sz="2800" b="1"/>
              <a:t>finden</a:t>
            </a:r>
            <a:r>
              <a:rPr lang="de-DE" sz="2800"/>
              <a:t>,</a:t>
            </a:r>
            <a:endParaRPr lang="de-DE" sz="2800">
              <a:cs typeface="Calibri" panose="020F0502020204030204"/>
            </a:endParaRPr>
          </a:p>
          <a:p>
            <a:pPr lvl="4">
              <a:lnSpc>
                <a:spcPct val="90000"/>
              </a:lnSpc>
              <a:spcAft>
                <a:spcPts val="600"/>
              </a:spcAft>
              <a:buClr>
                <a:srgbClr val="AAFCCF"/>
              </a:buClr>
              <a:buSzPct val="130000"/>
            </a:pPr>
            <a:r>
              <a:rPr lang="de-DE" sz="2800"/>
              <a:t>darauf </a:t>
            </a:r>
            <a:r>
              <a:rPr lang="de-DE" sz="2800" b="1"/>
              <a:t>zugreifen</a:t>
            </a:r>
            <a:r>
              <a:rPr lang="de-DE" sz="2800"/>
              <a:t> und </a:t>
            </a:r>
            <a:endParaRPr lang="de-DE" sz="2800">
              <a:cs typeface="Calibri" panose="020F0502020204030204"/>
            </a:endParaRPr>
          </a:p>
          <a:p>
            <a:pPr lvl="6">
              <a:lnSpc>
                <a:spcPct val="90000"/>
              </a:lnSpc>
              <a:spcAft>
                <a:spcPts val="600"/>
              </a:spcAft>
              <a:buClr>
                <a:srgbClr val="AAFCCF"/>
              </a:buClr>
              <a:buSzPct val="130000"/>
            </a:pPr>
            <a:r>
              <a:rPr lang="de-DE" sz="2800">
                <a:solidFill>
                  <a:schemeClr val="accent1"/>
                </a:solidFill>
              </a:rPr>
              <a:t>nachhaltig </a:t>
            </a:r>
            <a:r>
              <a:rPr lang="de-DE" sz="2800" b="1"/>
              <a:t>nutzen</a:t>
            </a:r>
            <a:r>
              <a:rPr lang="de-DE" sz="2800"/>
              <a:t>.</a:t>
            </a:r>
            <a:endParaRPr lang="de-DE" sz="2800">
              <a:cs typeface="Calibri" panose="020F0502020204030204"/>
            </a:endParaRPr>
          </a:p>
        </p:txBody>
      </p:sp>
      <p:pic>
        <p:nvPicPr>
          <p:cNvPr id="10" name="Graphic 19" descr="Bank with solid fill">
            <a:extLst>
              <a:ext uri="{FF2B5EF4-FFF2-40B4-BE49-F238E27FC236}">
                <a16:creationId xmlns:a16="http://schemas.microsoft.com/office/drawing/2014/main" id="{68310A2D-89FD-8EE3-E3A1-703895377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66684">
            <a:off x="658435" y="716526"/>
            <a:ext cx="879764" cy="88409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A4BBB4-39C6-2075-A963-B7D9055B32C7}"/>
              </a:ext>
            </a:extLst>
          </p:cNvPr>
          <p:cNvGrpSpPr/>
          <p:nvPr/>
        </p:nvGrpSpPr>
        <p:grpSpPr>
          <a:xfrm rot="550152">
            <a:off x="3703066" y="1215220"/>
            <a:ext cx="784514" cy="917084"/>
            <a:chOff x="5223164" y="3272185"/>
            <a:chExt cx="914400" cy="1033981"/>
          </a:xfrm>
        </p:grpSpPr>
        <p:pic>
          <p:nvPicPr>
            <p:cNvPr id="12" name="Graphic 21" descr="World with solid fill">
              <a:extLst>
                <a:ext uri="{FF2B5EF4-FFF2-40B4-BE49-F238E27FC236}">
                  <a16:creationId xmlns:a16="http://schemas.microsoft.com/office/drawing/2014/main" id="{DFC398CF-3AD4-973E-84FE-A82835A7E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23164" y="3391766"/>
              <a:ext cx="914400" cy="914400"/>
            </a:xfrm>
            <a:prstGeom prst="rect">
              <a:avLst/>
            </a:prstGeom>
          </p:spPr>
        </p:pic>
        <p:pic>
          <p:nvPicPr>
            <p:cNvPr id="14" name="Graphic 22" descr="Chat with solid fill">
              <a:extLst>
                <a:ext uri="{FF2B5EF4-FFF2-40B4-BE49-F238E27FC236}">
                  <a16:creationId xmlns:a16="http://schemas.microsoft.com/office/drawing/2014/main" id="{6C094781-41F7-A860-5C18-1FC997D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58356" y="3272185"/>
              <a:ext cx="669843" cy="669843"/>
            </a:xfrm>
            <a:prstGeom prst="rect">
              <a:avLst/>
            </a:prstGeom>
          </p:spPr>
        </p:pic>
      </p:grpSp>
      <p:pic>
        <p:nvPicPr>
          <p:cNvPr id="16" name="Grafik 15" descr="Klassenzimmer mit einfarbiger Füllung">
            <a:extLst>
              <a:ext uri="{FF2B5EF4-FFF2-40B4-BE49-F238E27FC236}">
                <a16:creationId xmlns:a16="http://schemas.microsoft.com/office/drawing/2014/main" id="{23E34815-A033-0332-3193-DA057BCD8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669335">
            <a:off x="6096000" y="1758123"/>
            <a:ext cx="667615" cy="645969"/>
          </a:xfrm>
          <a:prstGeom prst="rect">
            <a:avLst/>
          </a:prstGeom>
        </p:spPr>
      </p:pic>
      <p:pic>
        <p:nvPicPr>
          <p:cNvPr id="18" name="Graphic 22" descr="Heart with pulse outline">
            <a:extLst>
              <a:ext uri="{FF2B5EF4-FFF2-40B4-BE49-F238E27FC236}">
                <a16:creationId xmlns:a16="http://schemas.microsoft.com/office/drawing/2014/main" id="{DA09C569-D065-971B-6AAC-250D8F8807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16565">
            <a:off x="10796318" y="1482537"/>
            <a:ext cx="732560" cy="745548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33ECD82-6383-CAD8-503A-B10CA7D2702F}"/>
              </a:ext>
            </a:extLst>
          </p:cNvPr>
          <p:cNvGrpSpPr/>
          <p:nvPr/>
        </p:nvGrpSpPr>
        <p:grpSpPr>
          <a:xfrm rot="1087635">
            <a:off x="7518181" y="365400"/>
            <a:ext cx="784514" cy="793173"/>
            <a:chOff x="5305416" y="4307029"/>
            <a:chExt cx="914400" cy="914400"/>
          </a:xfrm>
          <a:solidFill>
            <a:schemeClr val="bg1"/>
          </a:solidFill>
        </p:grpSpPr>
        <p:pic>
          <p:nvPicPr>
            <p:cNvPr id="21" name="Grafik 20" descr="Vorstadtszenerie mit einfarbiger Füllung">
              <a:extLst>
                <a:ext uri="{FF2B5EF4-FFF2-40B4-BE49-F238E27FC236}">
                  <a16:creationId xmlns:a16="http://schemas.microsoft.com/office/drawing/2014/main" id="{82F747A3-8547-80FB-136F-07F93C48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05416" y="4307029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2" descr="Chat with solid fill">
              <a:extLst>
                <a:ext uri="{FF2B5EF4-FFF2-40B4-BE49-F238E27FC236}">
                  <a16:creationId xmlns:a16="http://schemas.microsoft.com/office/drawing/2014/main" id="{09485B30-1EFC-84EF-BA6F-DCFF1FCB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14803" y="4337167"/>
              <a:ext cx="551748" cy="551748"/>
            </a:xfrm>
            <a:prstGeom prst="rect">
              <a:avLst/>
            </a:prstGeom>
          </p:spPr>
        </p:pic>
      </p:grpSp>
      <p:pic>
        <p:nvPicPr>
          <p:cNvPr id="23" name="Picture 4" descr="Icon&#10;&#10;Description automatically generated">
            <a:extLst>
              <a:ext uri="{FF2B5EF4-FFF2-40B4-BE49-F238E27FC236}">
                <a16:creationId xmlns:a16="http://schemas.microsoft.com/office/drawing/2014/main" id="{0A66BB89-2663-8079-9535-EA67EBCF90E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16"/>
          <a:stretch>
            <a:fillRect/>
          </a:stretch>
        </p:blipFill>
        <p:spPr>
          <a:xfrm>
            <a:off x="7557732" y="3011631"/>
            <a:ext cx="469588" cy="429491"/>
          </a:xfr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521DC7B-E4F0-BB67-9CCE-695E2A8E5DB7}"/>
              </a:ext>
            </a:extLst>
          </p:cNvPr>
          <p:cNvSpPr txBox="1"/>
          <p:nvPr/>
        </p:nvSpPr>
        <p:spPr>
          <a:xfrm rot="16200000">
            <a:off x="11201211" y="656519"/>
            <a:ext cx="14148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0" i="0" cap="all">
                <a:solidFill>
                  <a:schemeClr val="bg1"/>
                </a:solidFill>
                <a:effectLst/>
                <a:latin typeface="brandon-grotesque"/>
              </a:rPr>
              <a:t>© DISNEY / PIXAR</a:t>
            </a:r>
          </a:p>
        </p:txBody>
      </p:sp>
    </p:spTree>
    <p:extLst>
      <p:ext uri="{BB962C8B-B14F-4D97-AF65-F5344CB8AC3E}">
        <p14:creationId xmlns:p14="http://schemas.microsoft.com/office/powerpoint/2010/main" val="222505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28553A-6E32-9E99-A426-71807455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40" y="163567"/>
            <a:ext cx="9326880" cy="669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5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DC90EC5-71E7-B4CE-A48E-8170B526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89" y="0"/>
            <a:ext cx="7411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06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D907EF3-9052-5F3E-B1BD-EEEC641C8DE7}"/>
              </a:ext>
            </a:extLst>
          </p:cNvPr>
          <p:cNvSpPr txBox="1"/>
          <p:nvPr/>
        </p:nvSpPr>
        <p:spPr>
          <a:xfrm>
            <a:off x="518983" y="3429000"/>
            <a:ext cx="68266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Wem </a:t>
            </a:r>
            <a:r>
              <a:rPr lang="en-US" sz="6000" err="1">
                <a:solidFill>
                  <a:schemeClr val="bg1"/>
                </a:solidFill>
              </a:rPr>
              <a:t>nützt</a:t>
            </a:r>
            <a:r>
              <a:rPr lang="en-US" sz="6000">
                <a:solidFill>
                  <a:schemeClr val="bg1"/>
                </a:solidFill>
              </a:rPr>
              <a:t> das </a:t>
            </a:r>
            <a:r>
              <a:rPr lang="en-US" sz="6000" err="1">
                <a:solidFill>
                  <a:schemeClr val="bg1"/>
                </a:solidFill>
              </a:rPr>
              <a:t>alles</a:t>
            </a:r>
            <a:r>
              <a:rPr lang="en-US" sz="600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782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348C5A9-9844-ACB1-11CF-4243368B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26" y="26504"/>
            <a:ext cx="5847700" cy="679964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13DE8EE-8F7F-6E7C-248E-C8B68F620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890" y="1025611"/>
            <a:ext cx="1494616" cy="174788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3F67205-5DA5-AB03-E81D-E25158E2C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447" y="1025611"/>
            <a:ext cx="1392277" cy="174788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87791CB-F75D-60BC-B193-368A55BF2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51" y="1007110"/>
            <a:ext cx="1392277" cy="174788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EEF4046-6855-5E9F-B599-403FF28AEEA6}"/>
              </a:ext>
            </a:extLst>
          </p:cNvPr>
          <p:cNvSpPr txBox="1"/>
          <p:nvPr/>
        </p:nvSpPr>
        <p:spPr>
          <a:xfrm>
            <a:off x="746971" y="285814"/>
            <a:ext cx="14589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420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sz="420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sz="420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sz="4200">
                <a:solidFill>
                  <a:schemeClr val="bg1">
                    <a:lumMod val="65000"/>
                  </a:schemeClr>
                </a:solidFill>
              </a:rPr>
              <a:t>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554924-EC1C-C36E-5534-C06209637609}"/>
              </a:ext>
            </a:extLst>
          </p:cNvPr>
          <p:cNvSpPr txBox="1"/>
          <p:nvPr/>
        </p:nvSpPr>
        <p:spPr>
          <a:xfrm>
            <a:off x="9618065" y="353433"/>
            <a:ext cx="16282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00B050"/>
                </a:solidFill>
              </a:rPr>
              <a:t>F</a:t>
            </a:r>
            <a:r>
              <a:rPr lang="en-US" sz="4200">
                <a:solidFill>
                  <a:srgbClr val="FF0000"/>
                </a:solidFill>
              </a:rPr>
              <a:t>u</a:t>
            </a:r>
            <a:r>
              <a:rPr lang="en-US" sz="4200">
                <a:solidFill>
                  <a:srgbClr val="0070C0"/>
                </a:solidFill>
              </a:rPr>
              <a:t>t</a:t>
            </a:r>
            <a:r>
              <a:rPr lang="en-US" sz="4200">
                <a:solidFill>
                  <a:srgbClr val="FFC000"/>
                </a:solidFill>
              </a:rPr>
              <a:t>u</a:t>
            </a:r>
            <a:r>
              <a:rPr lang="en-US" sz="4200">
                <a:solidFill>
                  <a:srgbClr val="00B0F0"/>
                </a:solidFill>
              </a:rPr>
              <a:t>r</a:t>
            </a:r>
            <a:r>
              <a:rPr lang="en-US" sz="4200">
                <a:solidFill>
                  <a:schemeClr val="accent3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428F90-4924-EBD4-3913-02F7EC9C4C65}"/>
              </a:ext>
            </a:extLst>
          </p:cNvPr>
          <p:cNvSpPr txBox="1"/>
          <p:nvPr/>
        </p:nvSpPr>
        <p:spPr>
          <a:xfrm>
            <a:off x="240066" y="3210318"/>
            <a:ext cx="75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fear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D1FD8A0-4B5D-4A02-EB12-A0A192259737}"/>
              </a:ext>
            </a:extLst>
          </p:cNvPr>
          <p:cNvSpPr txBox="1"/>
          <p:nvPr/>
        </p:nvSpPr>
        <p:spPr>
          <a:xfrm>
            <a:off x="10431971" y="3640660"/>
            <a:ext cx="17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E6C929"/>
                </a:solidFill>
              </a:rPr>
              <a:t>awareness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CDAB6BD-D36B-4F24-71F0-3430257B3038}"/>
              </a:ext>
            </a:extLst>
          </p:cNvPr>
          <p:cNvSpPr txBox="1"/>
          <p:nvPr/>
        </p:nvSpPr>
        <p:spPr>
          <a:xfrm>
            <a:off x="9292786" y="5376705"/>
            <a:ext cx="159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B1D1C4"/>
                </a:solidFill>
              </a:rPr>
              <a:t>optimism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6F9C04-2CF1-B700-9A04-3CF6CEEA57A7}"/>
              </a:ext>
            </a:extLst>
          </p:cNvPr>
          <p:cNvSpPr txBox="1"/>
          <p:nvPr/>
        </p:nvSpPr>
        <p:spPr>
          <a:xfrm>
            <a:off x="9401278" y="3394348"/>
            <a:ext cx="118160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548F77"/>
                </a:solidFill>
              </a:rPr>
              <a:t>fairness</a:t>
            </a:r>
          </a:p>
        </p:txBody>
      </p:sp>
      <p:sp>
        <p:nvSpPr>
          <p:cNvPr id="14" name="Textfeld 10">
            <a:extLst>
              <a:ext uri="{FF2B5EF4-FFF2-40B4-BE49-F238E27FC236}">
                <a16:creationId xmlns:a16="http://schemas.microsoft.com/office/drawing/2014/main" id="{BE0B344A-0E0E-8D54-1C61-D9D1B82D5149}"/>
              </a:ext>
            </a:extLst>
          </p:cNvPr>
          <p:cNvSpPr txBox="1"/>
          <p:nvPr/>
        </p:nvSpPr>
        <p:spPr>
          <a:xfrm>
            <a:off x="10048377" y="6128822"/>
            <a:ext cx="143058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E6C929"/>
                </a:solidFill>
              </a:rPr>
              <a:t>transparency</a:t>
            </a:r>
          </a:p>
        </p:txBody>
      </p:sp>
      <p:sp>
        <p:nvSpPr>
          <p:cNvPr id="15" name="Textfeld 10">
            <a:extLst>
              <a:ext uri="{FF2B5EF4-FFF2-40B4-BE49-F238E27FC236}">
                <a16:creationId xmlns:a16="http://schemas.microsoft.com/office/drawing/2014/main" id="{28FEE030-8C9D-8E9D-DFE4-50E50D8CCBDA}"/>
              </a:ext>
            </a:extLst>
          </p:cNvPr>
          <p:cNvSpPr txBox="1"/>
          <p:nvPr/>
        </p:nvSpPr>
        <p:spPr>
          <a:xfrm>
            <a:off x="10431970" y="3049720"/>
            <a:ext cx="133087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CBE0D7"/>
                </a:solidFill>
              </a:rPr>
              <a:t>adaptability</a:t>
            </a:r>
            <a:endParaRPr lang="en-US" err="1">
              <a:solidFill>
                <a:srgbClr val="CBE0D7"/>
              </a:solidFill>
            </a:endParaRPr>
          </a:p>
        </p:txBody>
      </p:sp>
      <p:sp>
        <p:nvSpPr>
          <p:cNvPr id="16" name="Textfeld 10">
            <a:extLst>
              <a:ext uri="{FF2B5EF4-FFF2-40B4-BE49-F238E27FC236}">
                <a16:creationId xmlns:a16="http://schemas.microsoft.com/office/drawing/2014/main" id="{9A592C79-2B20-BBBE-4B1B-0C791A753AF2}"/>
              </a:ext>
            </a:extLst>
          </p:cNvPr>
          <p:cNvSpPr txBox="1"/>
          <p:nvPr/>
        </p:nvSpPr>
        <p:spPr>
          <a:xfrm>
            <a:off x="9084215" y="4589271"/>
            <a:ext cx="244906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92D050"/>
                </a:solidFill>
              </a:rPr>
              <a:t>sustainability</a:t>
            </a:r>
          </a:p>
        </p:txBody>
      </p:sp>
      <p:sp>
        <p:nvSpPr>
          <p:cNvPr id="17" name="Textfeld 10">
            <a:extLst>
              <a:ext uri="{FF2B5EF4-FFF2-40B4-BE49-F238E27FC236}">
                <a16:creationId xmlns:a16="http://schemas.microsoft.com/office/drawing/2014/main" id="{13B1C049-12F4-87FD-0916-47A6C29FD024}"/>
              </a:ext>
            </a:extLst>
          </p:cNvPr>
          <p:cNvSpPr txBox="1"/>
          <p:nvPr/>
        </p:nvSpPr>
        <p:spPr>
          <a:xfrm>
            <a:off x="10763725" y="4262700"/>
            <a:ext cx="118878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reusability</a:t>
            </a:r>
          </a:p>
        </p:txBody>
      </p:sp>
      <p:sp>
        <p:nvSpPr>
          <p:cNvPr id="18" name="Textfeld 10">
            <a:extLst>
              <a:ext uri="{FF2B5EF4-FFF2-40B4-BE49-F238E27FC236}">
                <a16:creationId xmlns:a16="http://schemas.microsoft.com/office/drawing/2014/main" id="{15FBF3DC-7E74-3907-AE08-67657F0B0D5D}"/>
              </a:ext>
            </a:extLst>
          </p:cNvPr>
          <p:cNvSpPr txBox="1"/>
          <p:nvPr/>
        </p:nvSpPr>
        <p:spPr>
          <a:xfrm>
            <a:off x="9488540" y="4112372"/>
            <a:ext cx="109196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385F4F"/>
                </a:solidFill>
              </a:rPr>
              <a:t>openness</a:t>
            </a:r>
          </a:p>
        </p:txBody>
      </p:sp>
      <p:sp>
        <p:nvSpPr>
          <p:cNvPr id="19" name="Textfeld 10">
            <a:extLst>
              <a:ext uri="{FF2B5EF4-FFF2-40B4-BE49-F238E27FC236}">
                <a16:creationId xmlns:a16="http://schemas.microsoft.com/office/drawing/2014/main" id="{D0485B09-CE65-2BFB-17A5-58B7BB249198}"/>
              </a:ext>
            </a:extLst>
          </p:cNvPr>
          <p:cNvSpPr txBox="1"/>
          <p:nvPr/>
        </p:nvSpPr>
        <p:spPr>
          <a:xfrm>
            <a:off x="10680786" y="5097270"/>
            <a:ext cx="12703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9BB8C6"/>
                </a:solidFill>
              </a:rPr>
              <a:t>community</a:t>
            </a:r>
          </a:p>
        </p:txBody>
      </p:sp>
      <p:sp>
        <p:nvSpPr>
          <p:cNvPr id="20" name="Textfeld 11">
            <a:extLst>
              <a:ext uri="{FF2B5EF4-FFF2-40B4-BE49-F238E27FC236}">
                <a16:creationId xmlns:a16="http://schemas.microsoft.com/office/drawing/2014/main" id="{5272ED93-579E-9F95-87D7-DEFC9E3E4F5F}"/>
              </a:ext>
            </a:extLst>
          </p:cNvPr>
          <p:cNvSpPr txBox="1"/>
          <p:nvPr/>
        </p:nvSpPr>
        <p:spPr>
          <a:xfrm>
            <a:off x="765642" y="5324868"/>
            <a:ext cx="15263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pessimism</a:t>
            </a:r>
          </a:p>
        </p:txBody>
      </p:sp>
      <p:sp>
        <p:nvSpPr>
          <p:cNvPr id="21" name="Textfeld 12">
            <a:extLst>
              <a:ext uri="{FF2B5EF4-FFF2-40B4-BE49-F238E27FC236}">
                <a16:creationId xmlns:a16="http://schemas.microsoft.com/office/drawing/2014/main" id="{6ED8F449-DC5F-1DD6-F763-5DB6676A67D1}"/>
              </a:ext>
            </a:extLst>
          </p:cNvPr>
          <p:cNvSpPr txBox="1"/>
          <p:nvPr/>
        </p:nvSpPr>
        <p:spPr>
          <a:xfrm>
            <a:off x="931155" y="2964103"/>
            <a:ext cx="201401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F3D4C5"/>
                </a:solidFill>
              </a:rPr>
              <a:t>discrimination</a:t>
            </a:r>
          </a:p>
        </p:txBody>
      </p:sp>
      <p:sp>
        <p:nvSpPr>
          <p:cNvPr id="22" name="Textfeld 10">
            <a:extLst>
              <a:ext uri="{FF2B5EF4-FFF2-40B4-BE49-F238E27FC236}">
                <a16:creationId xmlns:a16="http://schemas.microsoft.com/office/drawing/2014/main" id="{F0233FB9-533B-4C54-DED3-7BCCA0EE44A7}"/>
              </a:ext>
            </a:extLst>
          </p:cNvPr>
          <p:cNvSpPr txBox="1"/>
          <p:nvPr/>
        </p:nvSpPr>
        <p:spPr>
          <a:xfrm>
            <a:off x="1376090" y="5942209"/>
            <a:ext cx="11240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FBE1E1"/>
                </a:solidFill>
              </a:rPr>
              <a:t>opacity</a:t>
            </a:r>
          </a:p>
        </p:txBody>
      </p:sp>
      <p:sp>
        <p:nvSpPr>
          <p:cNvPr id="23" name="Textfeld 10">
            <a:extLst>
              <a:ext uri="{FF2B5EF4-FFF2-40B4-BE49-F238E27FC236}">
                <a16:creationId xmlns:a16="http://schemas.microsoft.com/office/drawing/2014/main" id="{50746488-5B46-CB2D-16F9-D4D1660A16A3}"/>
              </a:ext>
            </a:extLst>
          </p:cNvPr>
          <p:cNvSpPr txBox="1"/>
          <p:nvPr/>
        </p:nvSpPr>
        <p:spPr>
          <a:xfrm>
            <a:off x="474132" y="4112372"/>
            <a:ext cx="167796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3D4C5"/>
                </a:solidFill>
              </a:rPr>
              <a:t>incompatibility</a:t>
            </a:r>
            <a:endParaRPr lang="en-US" err="1">
              <a:solidFill>
                <a:srgbClr val="F3D4C5"/>
              </a:solidFill>
            </a:endParaRPr>
          </a:p>
        </p:txBody>
      </p:sp>
      <p:sp>
        <p:nvSpPr>
          <p:cNvPr id="24" name="Textfeld 10">
            <a:extLst>
              <a:ext uri="{FF2B5EF4-FFF2-40B4-BE49-F238E27FC236}">
                <a16:creationId xmlns:a16="http://schemas.microsoft.com/office/drawing/2014/main" id="{8B168A34-DA74-DE7B-70CE-AAB3D6F25996}"/>
              </a:ext>
            </a:extLst>
          </p:cNvPr>
          <p:cNvSpPr txBox="1"/>
          <p:nvPr/>
        </p:nvSpPr>
        <p:spPr>
          <a:xfrm>
            <a:off x="665928" y="4589270"/>
            <a:ext cx="889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err="1">
                <a:solidFill>
                  <a:srgbClr val="F8C3C4"/>
                </a:solidFill>
                <a:cs typeface="Calibri"/>
              </a:rPr>
              <a:t>wastful</a:t>
            </a:r>
            <a:endParaRPr lang="en-US" b="1" err="1">
              <a:solidFill>
                <a:srgbClr val="F8C3C4"/>
              </a:solidFill>
            </a:endParaRPr>
          </a:p>
        </p:txBody>
      </p:sp>
      <p:sp>
        <p:nvSpPr>
          <p:cNvPr id="25" name="Textfeld 10">
            <a:extLst>
              <a:ext uri="{FF2B5EF4-FFF2-40B4-BE49-F238E27FC236}">
                <a16:creationId xmlns:a16="http://schemas.microsoft.com/office/drawing/2014/main" id="{4DF188FC-28D6-68B4-7265-0F108C0E0FD2}"/>
              </a:ext>
            </a:extLst>
          </p:cNvPr>
          <p:cNvSpPr txBox="1"/>
          <p:nvPr/>
        </p:nvSpPr>
        <p:spPr>
          <a:xfrm>
            <a:off x="2003315" y="4387108"/>
            <a:ext cx="933332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limited</a:t>
            </a:r>
          </a:p>
        </p:txBody>
      </p:sp>
      <p:sp>
        <p:nvSpPr>
          <p:cNvPr id="26" name="Textfeld 10">
            <a:extLst>
              <a:ext uri="{FF2B5EF4-FFF2-40B4-BE49-F238E27FC236}">
                <a16:creationId xmlns:a16="http://schemas.microsoft.com/office/drawing/2014/main" id="{6108D4EF-782C-9A43-D433-8D19481347D6}"/>
              </a:ext>
            </a:extLst>
          </p:cNvPr>
          <p:cNvSpPr txBox="1"/>
          <p:nvPr/>
        </p:nvSpPr>
        <p:spPr>
          <a:xfrm>
            <a:off x="1376090" y="3526617"/>
            <a:ext cx="126829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2471753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40C54-CC5C-37CE-E975-7A43CF0A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CLT 2023: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Bewusstsein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65B273-025C-11AD-D2A9-B58957F68B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88" y="1493352"/>
            <a:ext cx="10090150" cy="4754563"/>
          </a:xfrm>
        </p:spPr>
        <p:txBody>
          <a:bodyPr>
            <a:normAutofit/>
          </a:bodyPr>
          <a:lstStyle/>
          <a:p>
            <a:r>
              <a:rPr lang="en-US" err="1"/>
              <a:t>Nimm</a:t>
            </a:r>
            <a:r>
              <a:rPr lang="en-US"/>
              <a:t> es in </a:t>
            </a:r>
            <a:r>
              <a:rPr lang="en-US" err="1"/>
              <a:t>Deine</a:t>
            </a:r>
            <a:r>
              <a:rPr lang="en-US"/>
              <a:t> Hand! </a:t>
            </a:r>
          </a:p>
          <a:p>
            <a:r>
              <a:rPr lang="en-US"/>
              <a:t>Bring </a:t>
            </a:r>
            <a:r>
              <a:rPr lang="en-US" b="1" i="1" err="1">
                <a:solidFill>
                  <a:srgbClr val="00B0F0"/>
                </a:solidFill>
              </a:rPr>
              <a:t>F</a:t>
            </a:r>
            <a:r>
              <a:rPr lang="en-US" b="1" i="1" err="1">
                <a:solidFill>
                  <a:srgbClr val="00B050"/>
                </a:solidFill>
              </a:rPr>
              <a:t>a</a:t>
            </a:r>
            <a:r>
              <a:rPr lang="en-US" b="1" i="1" err="1">
                <a:solidFill>
                  <a:srgbClr val="FFC000"/>
                </a:solidFill>
              </a:rPr>
              <a:t>r</a:t>
            </a:r>
            <a:r>
              <a:rPr lang="en-US" b="1" i="1" err="1">
                <a:solidFill>
                  <a:srgbClr val="C00000"/>
                </a:solidFill>
              </a:rPr>
              <a:t>b</a:t>
            </a:r>
            <a:r>
              <a:rPr lang="en-US" b="1" i="1" err="1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/>
              <a:t> in </a:t>
            </a:r>
            <a:r>
              <a:rPr lang="en-US" err="1"/>
              <a:t>Deine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 für Dein Leben.</a:t>
            </a:r>
          </a:p>
          <a:p>
            <a:endParaRPr lang="en-US"/>
          </a:p>
          <a:p>
            <a:r>
              <a:rPr lang="en-US"/>
              <a:t>Sei Dir </a:t>
            </a:r>
            <a:r>
              <a:rPr lang="en-US" err="1"/>
              <a:t>Deiner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 </a:t>
            </a:r>
            <a:r>
              <a:rPr lang="en-US" b="1" u="sng" err="1">
                <a:solidFill>
                  <a:srgbClr val="00B050"/>
                </a:solidFill>
              </a:rPr>
              <a:t>bewusst</a:t>
            </a:r>
            <a:r>
              <a:rPr lang="en-US"/>
              <a:t>.</a:t>
            </a:r>
          </a:p>
          <a:p>
            <a:r>
              <a:rPr lang="en-US" err="1">
                <a:solidFill>
                  <a:srgbClr val="FF0000"/>
                </a:solidFill>
              </a:rPr>
              <a:t>Schütze</a:t>
            </a:r>
            <a:r>
              <a:rPr lang="en-US"/>
              <a:t> </a:t>
            </a:r>
            <a:r>
              <a:rPr lang="en-US" err="1"/>
              <a:t>Deine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!</a:t>
            </a:r>
            <a:br>
              <a:rPr lang="en-US"/>
            </a:br>
            <a:endParaRPr lang="en-US"/>
          </a:p>
          <a:p>
            <a:r>
              <a:rPr lang="en-US" b="1" err="1">
                <a:solidFill>
                  <a:srgbClr val="00B0F0"/>
                </a:solidFill>
              </a:rPr>
              <a:t>Unterscheide</a:t>
            </a:r>
            <a:r>
              <a:rPr lang="en-US"/>
              <a:t>:</a:t>
            </a:r>
            <a:br>
              <a:rPr lang="en-US"/>
            </a:br>
            <a:r>
              <a:rPr lang="en-US" sz="2000"/>
              <a:t>   </a:t>
            </a:r>
            <a:r>
              <a:rPr lang="en-US" sz="2000" err="1"/>
              <a:t>Privatsphäre</a:t>
            </a:r>
            <a:r>
              <a:rPr lang="en-US" sz="2000"/>
              <a:t> und </a:t>
            </a:r>
            <a:r>
              <a:rPr lang="en-US" sz="2000" err="1"/>
              <a:t>Öffentlichkeit</a:t>
            </a:r>
            <a:br>
              <a:rPr lang="en-US" sz="2000"/>
            </a:br>
            <a:endParaRPr lang="en-US" sz="2000"/>
          </a:p>
          <a:p>
            <a:r>
              <a:rPr lang="en-US" b="1" err="1">
                <a:solidFill>
                  <a:srgbClr val="FFC000"/>
                </a:solidFill>
              </a:rPr>
              <a:t>Teile</a:t>
            </a:r>
            <a:r>
              <a:rPr lang="en-US" b="1">
                <a:solidFill>
                  <a:srgbClr val="FFC000"/>
                </a:solidFill>
              </a:rPr>
              <a:t> Information </a:t>
            </a:r>
            <a:r>
              <a:rPr lang="en-US" err="1"/>
              <a:t>wenn</a:t>
            </a:r>
            <a:r>
              <a:rPr lang="en-US"/>
              <a:t> 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</a:rPr>
              <a:t>Nutzen</a:t>
            </a:r>
            <a:r>
              <a:rPr lang="en-US"/>
              <a:t> </a:t>
            </a:r>
            <a:r>
              <a:rPr lang="en-US" err="1"/>
              <a:t>entsteht</a:t>
            </a:r>
            <a:r>
              <a:rPr lang="en-US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0D476E-B7EA-3B4C-CDC4-6CFD3A0F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75" y="1738311"/>
            <a:ext cx="4065637" cy="475456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6D430D-8915-B6A5-AA3C-AC5D1B50DDF2}"/>
              </a:ext>
            </a:extLst>
          </p:cNvPr>
          <p:cNvSpPr txBox="1"/>
          <p:nvPr/>
        </p:nvSpPr>
        <p:spPr>
          <a:xfrm>
            <a:off x="7693719" y="136897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Jane</a:t>
            </a:r>
          </a:p>
        </p:txBody>
      </p:sp>
    </p:spTree>
    <p:extLst>
      <p:ext uri="{BB962C8B-B14F-4D97-AF65-F5344CB8AC3E}">
        <p14:creationId xmlns:p14="http://schemas.microsoft.com/office/powerpoint/2010/main" val="2512160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40C54-CC5C-37CE-E975-7A43CF0A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65B273-025C-11AD-D2A9-B58957F68B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588" y="1493352"/>
            <a:ext cx="10090150" cy="4754563"/>
          </a:xfrm>
        </p:spPr>
        <p:txBody>
          <a:bodyPr>
            <a:normAutofit/>
          </a:bodyPr>
          <a:lstStyle/>
          <a:p>
            <a:r>
              <a:rPr lang="en-US" err="1"/>
              <a:t>Nimm</a:t>
            </a:r>
            <a:r>
              <a:rPr lang="en-US"/>
              <a:t> es in </a:t>
            </a:r>
            <a:r>
              <a:rPr lang="en-US" err="1"/>
              <a:t>Deine</a:t>
            </a:r>
            <a:r>
              <a:rPr lang="en-US"/>
              <a:t> Hand! </a:t>
            </a:r>
          </a:p>
          <a:p>
            <a:r>
              <a:rPr lang="en-US"/>
              <a:t>Bring </a:t>
            </a:r>
            <a:r>
              <a:rPr lang="en-US" b="1" i="1" err="1">
                <a:solidFill>
                  <a:srgbClr val="00B0F0"/>
                </a:solidFill>
              </a:rPr>
              <a:t>F</a:t>
            </a:r>
            <a:r>
              <a:rPr lang="en-US" b="1" i="1" err="1">
                <a:solidFill>
                  <a:srgbClr val="00B050"/>
                </a:solidFill>
              </a:rPr>
              <a:t>a</a:t>
            </a:r>
            <a:r>
              <a:rPr lang="en-US" b="1" i="1" err="1">
                <a:solidFill>
                  <a:srgbClr val="FFC000"/>
                </a:solidFill>
              </a:rPr>
              <a:t>r</a:t>
            </a:r>
            <a:r>
              <a:rPr lang="en-US" b="1" i="1" err="1">
                <a:solidFill>
                  <a:srgbClr val="C00000"/>
                </a:solidFill>
              </a:rPr>
              <a:t>b</a:t>
            </a:r>
            <a:r>
              <a:rPr lang="en-US" b="1" i="1" err="1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/>
              <a:t> in </a:t>
            </a:r>
            <a:r>
              <a:rPr lang="en-US" err="1"/>
              <a:t>Deine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 für Dein Leben.</a:t>
            </a:r>
          </a:p>
          <a:p>
            <a:endParaRPr lang="en-US"/>
          </a:p>
          <a:p>
            <a:r>
              <a:rPr lang="en-US"/>
              <a:t>Sei Dir </a:t>
            </a:r>
            <a:r>
              <a:rPr lang="en-US" err="1"/>
              <a:t>Deiner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 </a:t>
            </a:r>
            <a:r>
              <a:rPr lang="en-US" b="1" u="sng" err="1">
                <a:solidFill>
                  <a:srgbClr val="00B050"/>
                </a:solidFill>
              </a:rPr>
              <a:t>bewusst</a:t>
            </a:r>
            <a:r>
              <a:rPr lang="en-US"/>
              <a:t>.</a:t>
            </a:r>
          </a:p>
          <a:p>
            <a:r>
              <a:rPr lang="en-US" err="1">
                <a:solidFill>
                  <a:srgbClr val="FF0000"/>
                </a:solidFill>
              </a:rPr>
              <a:t>Schütze</a:t>
            </a:r>
            <a:r>
              <a:rPr lang="en-US"/>
              <a:t> </a:t>
            </a:r>
            <a:r>
              <a:rPr lang="en-US" err="1"/>
              <a:t>Deine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!</a:t>
            </a:r>
            <a:br>
              <a:rPr lang="en-US"/>
            </a:br>
            <a:endParaRPr lang="en-US"/>
          </a:p>
          <a:p>
            <a:r>
              <a:rPr lang="en-US" b="1" err="1">
                <a:solidFill>
                  <a:srgbClr val="00B0F0"/>
                </a:solidFill>
              </a:rPr>
              <a:t>Unterscheide</a:t>
            </a:r>
            <a:r>
              <a:rPr lang="en-US"/>
              <a:t>:</a:t>
            </a:r>
            <a:br>
              <a:rPr lang="en-US"/>
            </a:br>
            <a:r>
              <a:rPr lang="en-US" sz="2000"/>
              <a:t>   </a:t>
            </a:r>
            <a:r>
              <a:rPr lang="en-US" sz="2000" err="1"/>
              <a:t>Privatsphäre</a:t>
            </a:r>
            <a:r>
              <a:rPr lang="en-US" sz="2000"/>
              <a:t> und </a:t>
            </a:r>
            <a:r>
              <a:rPr lang="en-US" sz="2000" err="1"/>
              <a:t>Öffentlichkeit</a:t>
            </a:r>
            <a:br>
              <a:rPr lang="en-US" sz="2000"/>
            </a:br>
            <a:endParaRPr lang="en-US" sz="2000"/>
          </a:p>
          <a:p>
            <a:r>
              <a:rPr lang="en-US" b="1" err="1">
                <a:solidFill>
                  <a:srgbClr val="FFC000"/>
                </a:solidFill>
              </a:rPr>
              <a:t>Teile</a:t>
            </a:r>
            <a:r>
              <a:rPr lang="en-US" b="1">
                <a:solidFill>
                  <a:srgbClr val="FFC000"/>
                </a:solidFill>
              </a:rPr>
              <a:t> Information </a:t>
            </a:r>
            <a:r>
              <a:rPr lang="en-US" err="1"/>
              <a:t>wenn</a:t>
            </a:r>
            <a:r>
              <a:rPr lang="en-US"/>
              <a:t> </a:t>
            </a:r>
            <a:r>
              <a:rPr lang="en-US" b="1" err="1">
                <a:solidFill>
                  <a:schemeClr val="accent1">
                    <a:lumMod val="75000"/>
                  </a:schemeClr>
                </a:solidFill>
              </a:rPr>
              <a:t>Nutzen</a:t>
            </a:r>
            <a:r>
              <a:rPr lang="en-US"/>
              <a:t> </a:t>
            </a:r>
            <a:r>
              <a:rPr lang="en-US" err="1"/>
              <a:t>entsteht</a:t>
            </a:r>
            <a:r>
              <a:rPr lang="en-US"/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0D476E-B7EA-3B4C-CDC4-6CFD3A0F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75" y="1738311"/>
            <a:ext cx="4065637" cy="475456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6D430D-8915-B6A5-AA3C-AC5D1B50DDF2}"/>
              </a:ext>
            </a:extLst>
          </p:cNvPr>
          <p:cNvSpPr txBox="1"/>
          <p:nvPr/>
        </p:nvSpPr>
        <p:spPr>
          <a:xfrm>
            <a:off x="7693719" y="136897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Jane</a:t>
            </a:r>
          </a:p>
        </p:txBody>
      </p:sp>
      <p:sp>
        <p:nvSpPr>
          <p:cNvPr id="5" name="Abgerundete rechteckige Legende 4">
            <a:extLst>
              <a:ext uri="{FF2B5EF4-FFF2-40B4-BE49-F238E27FC236}">
                <a16:creationId xmlns:a16="http://schemas.microsoft.com/office/drawing/2014/main" id="{7D8AC3ED-B3ED-04B4-DED7-6BB6444E5D04}"/>
              </a:ext>
            </a:extLst>
          </p:cNvPr>
          <p:cNvSpPr/>
          <p:nvPr/>
        </p:nvSpPr>
        <p:spPr>
          <a:xfrm>
            <a:off x="4733806" y="3644348"/>
            <a:ext cx="4065637" cy="1792806"/>
          </a:xfrm>
          <a:custGeom>
            <a:avLst/>
            <a:gdLst>
              <a:gd name="connsiteX0" fmla="*/ 0 w 4065637"/>
              <a:gd name="connsiteY0" fmla="*/ 298807 h 1792806"/>
              <a:gd name="connsiteX1" fmla="*/ 298807 w 4065637"/>
              <a:gd name="connsiteY1" fmla="*/ 0 h 1792806"/>
              <a:gd name="connsiteX2" fmla="*/ 948289 w 4065637"/>
              <a:gd name="connsiteY2" fmla="*/ 0 h 1792806"/>
              <a:gd name="connsiteX3" fmla="*/ 1680684 w 4065637"/>
              <a:gd name="connsiteY3" fmla="*/ 0 h 1792806"/>
              <a:gd name="connsiteX4" fmla="*/ 2371622 w 4065637"/>
              <a:gd name="connsiteY4" fmla="*/ 0 h 1792806"/>
              <a:gd name="connsiteX5" fmla="*/ 2371622 w 4065637"/>
              <a:gd name="connsiteY5" fmla="*/ 0 h 1792806"/>
              <a:gd name="connsiteX6" fmla="*/ 2900155 w 4065637"/>
              <a:gd name="connsiteY6" fmla="*/ 0 h 1792806"/>
              <a:gd name="connsiteX7" fmla="*/ 3388031 w 4065637"/>
              <a:gd name="connsiteY7" fmla="*/ 0 h 1792806"/>
              <a:gd name="connsiteX8" fmla="*/ 3766830 w 4065637"/>
              <a:gd name="connsiteY8" fmla="*/ 0 h 1792806"/>
              <a:gd name="connsiteX9" fmla="*/ 4065637 w 4065637"/>
              <a:gd name="connsiteY9" fmla="*/ 298807 h 1792806"/>
              <a:gd name="connsiteX10" fmla="*/ 4065637 w 4065637"/>
              <a:gd name="connsiteY10" fmla="*/ 298801 h 1792806"/>
              <a:gd name="connsiteX11" fmla="*/ 4457151 w 4065637"/>
              <a:gd name="connsiteY11" fmla="*/ 460898 h 1792806"/>
              <a:gd name="connsiteX12" fmla="*/ 4898645 w 4065637"/>
              <a:gd name="connsiteY12" fmla="*/ 643689 h 1792806"/>
              <a:gd name="connsiteX13" fmla="*/ 4465481 w 4065637"/>
              <a:gd name="connsiteY13" fmla="*/ 697412 h 1792806"/>
              <a:gd name="connsiteX14" fmla="*/ 4065637 w 4065637"/>
              <a:gd name="connsiteY14" fmla="*/ 747003 h 1792806"/>
              <a:gd name="connsiteX15" fmla="*/ 4065637 w 4065637"/>
              <a:gd name="connsiteY15" fmla="*/ 1120501 h 1792806"/>
              <a:gd name="connsiteX16" fmla="*/ 4065637 w 4065637"/>
              <a:gd name="connsiteY16" fmla="*/ 1493999 h 1792806"/>
              <a:gd name="connsiteX17" fmla="*/ 3766830 w 4065637"/>
              <a:gd name="connsiteY17" fmla="*/ 1792806 h 1792806"/>
              <a:gd name="connsiteX18" fmla="*/ 3388031 w 4065637"/>
              <a:gd name="connsiteY18" fmla="*/ 1792806 h 1792806"/>
              <a:gd name="connsiteX19" fmla="*/ 2869662 w 4065637"/>
              <a:gd name="connsiteY19" fmla="*/ 1792806 h 1792806"/>
              <a:gd name="connsiteX20" fmla="*/ 2371622 w 4065637"/>
              <a:gd name="connsiteY20" fmla="*/ 1792806 h 1792806"/>
              <a:gd name="connsiteX21" fmla="*/ 2371622 w 4065637"/>
              <a:gd name="connsiteY21" fmla="*/ 1792806 h 1792806"/>
              <a:gd name="connsiteX22" fmla="*/ 1722140 w 4065637"/>
              <a:gd name="connsiteY22" fmla="*/ 1792806 h 1792806"/>
              <a:gd name="connsiteX23" fmla="*/ 989745 w 4065637"/>
              <a:gd name="connsiteY23" fmla="*/ 1792806 h 1792806"/>
              <a:gd name="connsiteX24" fmla="*/ 298807 w 4065637"/>
              <a:gd name="connsiteY24" fmla="*/ 1792806 h 1792806"/>
              <a:gd name="connsiteX25" fmla="*/ 0 w 4065637"/>
              <a:gd name="connsiteY25" fmla="*/ 1493999 h 1792806"/>
              <a:gd name="connsiteX26" fmla="*/ 0 w 4065637"/>
              <a:gd name="connsiteY26" fmla="*/ 1105561 h 1792806"/>
              <a:gd name="connsiteX27" fmla="*/ 0 w 4065637"/>
              <a:gd name="connsiteY27" fmla="*/ 747003 h 1792806"/>
              <a:gd name="connsiteX28" fmla="*/ 0 w 4065637"/>
              <a:gd name="connsiteY28" fmla="*/ 298801 h 1792806"/>
              <a:gd name="connsiteX29" fmla="*/ 0 w 4065637"/>
              <a:gd name="connsiteY29" fmla="*/ 298801 h 1792806"/>
              <a:gd name="connsiteX30" fmla="*/ 0 w 4065637"/>
              <a:gd name="connsiteY30" fmla="*/ 298807 h 17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65637" h="1792806" fill="none" extrusionOk="0">
                <a:moveTo>
                  <a:pt x="0" y="298807"/>
                </a:moveTo>
                <a:cubicBezTo>
                  <a:pt x="-16495" y="169080"/>
                  <a:pt x="156628" y="-27286"/>
                  <a:pt x="298807" y="0"/>
                </a:cubicBezTo>
                <a:cubicBezTo>
                  <a:pt x="449745" y="32210"/>
                  <a:pt x="628746" y="28157"/>
                  <a:pt x="948289" y="0"/>
                </a:cubicBezTo>
                <a:cubicBezTo>
                  <a:pt x="1267832" y="-28157"/>
                  <a:pt x="1451199" y="36265"/>
                  <a:pt x="1680684" y="0"/>
                </a:cubicBezTo>
                <a:cubicBezTo>
                  <a:pt x="1910169" y="-36265"/>
                  <a:pt x="2041341" y="-27115"/>
                  <a:pt x="2371622" y="0"/>
                </a:cubicBezTo>
                <a:lnTo>
                  <a:pt x="2371622" y="0"/>
                </a:lnTo>
                <a:cubicBezTo>
                  <a:pt x="2490016" y="24526"/>
                  <a:pt x="2692456" y="-5857"/>
                  <a:pt x="2900155" y="0"/>
                </a:cubicBezTo>
                <a:cubicBezTo>
                  <a:pt x="3107854" y="5857"/>
                  <a:pt x="3173336" y="-22631"/>
                  <a:pt x="3388031" y="0"/>
                </a:cubicBezTo>
                <a:cubicBezTo>
                  <a:pt x="3514615" y="-16074"/>
                  <a:pt x="3584821" y="-16009"/>
                  <a:pt x="3766830" y="0"/>
                </a:cubicBezTo>
                <a:cubicBezTo>
                  <a:pt x="3895050" y="4413"/>
                  <a:pt x="4076244" y="144921"/>
                  <a:pt x="4065637" y="298807"/>
                </a:cubicBezTo>
                <a:lnTo>
                  <a:pt x="4065637" y="298801"/>
                </a:lnTo>
                <a:cubicBezTo>
                  <a:pt x="4195423" y="367066"/>
                  <a:pt x="4353410" y="413051"/>
                  <a:pt x="4457151" y="460898"/>
                </a:cubicBezTo>
                <a:cubicBezTo>
                  <a:pt x="4560892" y="508745"/>
                  <a:pt x="4761944" y="569807"/>
                  <a:pt x="4898645" y="643689"/>
                </a:cubicBezTo>
                <a:cubicBezTo>
                  <a:pt x="4717792" y="650486"/>
                  <a:pt x="4570971" y="664571"/>
                  <a:pt x="4465481" y="697412"/>
                </a:cubicBezTo>
                <a:cubicBezTo>
                  <a:pt x="4359991" y="730254"/>
                  <a:pt x="4189926" y="724455"/>
                  <a:pt x="4065637" y="747003"/>
                </a:cubicBezTo>
                <a:cubicBezTo>
                  <a:pt x="4063403" y="907722"/>
                  <a:pt x="4079469" y="967472"/>
                  <a:pt x="4065637" y="1120501"/>
                </a:cubicBezTo>
                <a:cubicBezTo>
                  <a:pt x="4051805" y="1273530"/>
                  <a:pt x="4062729" y="1337392"/>
                  <a:pt x="4065637" y="1493999"/>
                </a:cubicBezTo>
                <a:cubicBezTo>
                  <a:pt x="4053473" y="1697004"/>
                  <a:pt x="3968306" y="1805310"/>
                  <a:pt x="3766830" y="1792806"/>
                </a:cubicBezTo>
                <a:cubicBezTo>
                  <a:pt x="3684986" y="1795633"/>
                  <a:pt x="3510117" y="1807439"/>
                  <a:pt x="3388031" y="1792806"/>
                </a:cubicBezTo>
                <a:cubicBezTo>
                  <a:pt x="3129371" y="1779236"/>
                  <a:pt x="3035246" y="1813642"/>
                  <a:pt x="2869662" y="1792806"/>
                </a:cubicBezTo>
                <a:cubicBezTo>
                  <a:pt x="2704078" y="1771970"/>
                  <a:pt x="2487341" y="1817064"/>
                  <a:pt x="2371622" y="1792806"/>
                </a:cubicBezTo>
                <a:lnTo>
                  <a:pt x="2371622" y="1792806"/>
                </a:lnTo>
                <a:cubicBezTo>
                  <a:pt x="2187873" y="1801675"/>
                  <a:pt x="1858003" y="1813368"/>
                  <a:pt x="1722140" y="1792806"/>
                </a:cubicBezTo>
                <a:cubicBezTo>
                  <a:pt x="1586277" y="1772244"/>
                  <a:pt x="1188923" y="1767012"/>
                  <a:pt x="989745" y="1792806"/>
                </a:cubicBezTo>
                <a:cubicBezTo>
                  <a:pt x="790568" y="1818600"/>
                  <a:pt x="470857" y="1762097"/>
                  <a:pt x="298807" y="1792806"/>
                </a:cubicBezTo>
                <a:cubicBezTo>
                  <a:pt x="134637" y="1767806"/>
                  <a:pt x="-4079" y="1651480"/>
                  <a:pt x="0" y="1493999"/>
                </a:cubicBezTo>
                <a:cubicBezTo>
                  <a:pt x="17881" y="1384996"/>
                  <a:pt x="14689" y="1200259"/>
                  <a:pt x="0" y="1105561"/>
                </a:cubicBezTo>
                <a:cubicBezTo>
                  <a:pt x="-14689" y="1010863"/>
                  <a:pt x="13919" y="883754"/>
                  <a:pt x="0" y="747003"/>
                </a:cubicBezTo>
                <a:cubicBezTo>
                  <a:pt x="-4093" y="544220"/>
                  <a:pt x="-10517" y="443700"/>
                  <a:pt x="0" y="298801"/>
                </a:cubicBezTo>
                <a:lnTo>
                  <a:pt x="0" y="298801"/>
                </a:lnTo>
                <a:lnTo>
                  <a:pt x="0" y="298807"/>
                </a:lnTo>
                <a:close/>
              </a:path>
              <a:path w="4065637" h="1792806" stroke="0" extrusionOk="0">
                <a:moveTo>
                  <a:pt x="0" y="298807"/>
                </a:moveTo>
                <a:cubicBezTo>
                  <a:pt x="-13292" y="125581"/>
                  <a:pt x="105205" y="10725"/>
                  <a:pt x="298807" y="0"/>
                </a:cubicBezTo>
                <a:cubicBezTo>
                  <a:pt x="564604" y="-32185"/>
                  <a:pt x="719947" y="-25421"/>
                  <a:pt x="1031202" y="0"/>
                </a:cubicBezTo>
                <a:cubicBezTo>
                  <a:pt x="1342458" y="25421"/>
                  <a:pt x="1562152" y="14159"/>
                  <a:pt x="1701412" y="0"/>
                </a:cubicBezTo>
                <a:cubicBezTo>
                  <a:pt x="1840672" y="-14159"/>
                  <a:pt x="2069938" y="27157"/>
                  <a:pt x="2371622" y="0"/>
                </a:cubicBezTo>
                <a:lnTo>
                  <a:pt x="2371622" y="0"/>
                </a:lnTo>
                <a:cubicBezTo>
                  <a:pt x="2617409" y="-15071"/>
                  <a:pt x="2782313" y="-11492"/>
                  <a:pt x="2889991" y="0"/>
                </a:cubicBezTo>
                <a:cubicBezTo>
                  <a:pt x="2997669" y="11492"/>
                  <a:pt x="3224704" y="-20811"/>
                  <a:pt x="3388031" y="0"/>
                </a:cubicBezTo>
                <a:cubicBezTo>
                  <a:pt x="3526661" y="-14531"/>
                  <a:pt x="3606696" y="-4442"/>
                  <a:pt x="3766830" y="0"/>
                </a:cubicBezTo>
                <a:cubicBezTo>
                  <a:pt x="3938344" y="3632"/>
                  <a:pt x="4075326" y="136110"/>
                  <a:pt x="4065637" y="298807"/>
                </a:cubicBezTo>
                <a:lnTo>
                  <a:pt x="4065637" y="298801"/>
                </a:lnTo>
                <a:cubicBezTo>
                  <a:pt x="4287242" y="373329"/>
                  <a:pt x="4303671" y="413443"/>
                  <a:pt x="4498801" y="478143"/>
                </a:cubicBezTo>
                <a:cubicBezTo>
                  <a:pt x="4693932" y="542842"/>
                  <a:pt x="4778121" y="610107"/>
                  <a:pt x="4898645" y="643689"/>
                </a:cubicBezTo>
                <a:cubicBezTo>
                  <a:pt x="4729064" y="651030"/>
                  <a:pt x="4662701" y="661060"/>
                  <a:pt x="4507131" y="692247"/>
                </a:cubicBezTo>
                <a:cubicBezTo>
                  <a:pt x="4351561" y="723434"/>
                  <a:pt x="4186529" y="733301"/>
                  <a:pt x="4065637" y="747003"/>
                </a:cubicBezTo>
                <a:cubicBezTo>
                  <a:pt x="4052164" y="825372"/>
                  <a:pt x="4063219" y="945477"/>
                  <a:pt x="4065637" y="1105561"/>
                </a:cubicBezTo>
                <a:cubicBezTo>
                  <a:pt x="4068055" y="1265645"/>
                  <a:pt x="4062095" y="1377201"/>
                  <a:pt x="4065637" y="1493999"/>
                </a:cubicBezTo>
                <a:cubicBezTo>
                  <a:pt x="4066424" y="1648381"/>
                  <a:pt x="3903348" y="1809453"/>
                  <a:pt x="3766830" y="1792806"/>
                </a:cubicBezTo>
                <a:cubicBezTo>
                  <a:pt x="3600934" y="1809974"/>
                  <a:pt x="3527401" y="1785126"/>
                  <a:pt x="3388031" y="1792806"/>
                </a:cubicBezTo>
                <a:cubicBezTo>
                  <a:pt x="3213586" y="1809399"/>
                  <a:pt x="3122343" y="1782506"/>
                  <a:pt x="2900155" y="1792806"/>
                </a:cubicBezTo>
                <a:cubicBezTo>
                  <a:pt x="2677967" y="1803106"/>
                  <a:pt x="2535814" y="1818663"/>
                  <a:pt x="2371622" y="1792806"/>
                </a:cubicBezTo>
                <a:lnTo>
                  <a:pt x="2371622" y="1792806"/>
                </a:lnTo>
                <a:cubicBezTo>
                  <a:pt x="2079707" y="1789476"/>
                  <a:pt x="1862235" y="1790469"/>
                  <a:pt x="1722140" y="1792806"/>
                </a:cubicBezTo>
                <a:cubicBezTo>
                  <a:pt x="1582045" y="1795143"/>
                  <a:pt x="1233558" y="1807396"/>
                  <a:pt x="1093386" y="1792806"/>
                </a:cubicBezTo>
                <a:cubicBezTo>
                  <a:pt x="953214" y="1778216"/>
                  <a:pt x="479578" y="1799909"/>
                  <a:pt x="298807" y="1792806"/>
                </a:cubicBezTo>
                <a:cubicBezTo>
                  <a:pt x="119359" y="1821756"/>
                  <a:pt x="-10008" y="1645747"/>
                  <a:pt x="0" y="1493999"/>
                </a:cubicBezTo>
                <a:cubicBezTo>
                  <a:pt x="16872" y="1388102"/>
                  <a:pt x="-6732" y="1233382"/>
                  <a:pt x="0" y="1113031"/>
                </a:cubicBezTo>
                <a:cubicBezTo>
                  <a:pt x="6732" y="992680"/>
                  <a:pt x="-11230" y="917799"/>
                  <a:pt x="0" y="747003"/>
                </a:cubicBezTo>
                <a:cubicBezTo>
                  <a:pt x="-16092" y="654532"/>
                  <a:pt x="-7732" y="432437"/>
                  <a:pt x="0" y="298801"/>
                </a:cubicBezTo>
                <a:lnTo>
                  <a:pt x="0" y="298801"/>
                </a:lnTo>
                <a:lnTo>
                  <a:pt x="0" y="298807"/>
                </a:lnTo>
                <a:close/>
              </a:path>
            </a:pathLst>
          </a:custGeom>
          <a:solidFill>
            <a:schemeClr val="bg1"/>
          </a:solidFill>
          <a:ln w="31750">
            <a:solidFill>
              <a:schemeClr val="tx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RoundRectCallout">
                    <a:avLst>
                      <a:gd name="adj1" fmla="val 70489"/>
                      <a:gd name="adj2" fmla="val -14096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err="1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Vielen</a:t>
            </a:r>
            <a:r>
              <a:rPr lang="en-US" sz="320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 Dank für </a:t>
            </a:r>
            <a:r>
              <a:rPr lang="en-US" sz="3200" err="1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Deine</a:t>
            </a:r>
            <a:r>
              <a:rPr lang="en-US" sz="320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 </a:t>
            </a:r>
            <a:r>
              <a:rPr lang="en-US" sz="3200" err="1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Aufmerksamkeit</a:t>
            </a:r>
            <a:r>
              <a:rPr lang="en-US" sz="3200">
                <a:ln>
                  <a:solidFill>
                    <a:schemeClr val="tx2">
                      <a:lumMod val="75000"/>
                    </a:schemeClr>
                  </a:solidFill>
                </a:ln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9869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C52A8-2EDD-0FA0-03D5-D0F0BC75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Nutzung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Digitaler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Plattformen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FE836-1FCA-4336-AB10-2BF8555165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6325" y="1495425"/>
            <a:ext cx="4323196" cy="676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Charlie </a:t>
            </a:r>
            <a:r>
              <a:rPr lang="en-US" err="1"/>
              <a:t>analysiert</a:t>
            </a:r>
            <a:r>
              <a:rPr lang="en-US"/>
              <a:t> die Lage: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1DD7A1-5F47-184A-141E-4A65A84B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557" y="1495425"/>
            <a:ext cx="3980727" cy="49974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BC3ECD9-D0AE-321F-7A83-0F1813CF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474" y="2771686"/>
            <a:ext cx="3303624" cy="34555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E6BD89-7308-244A-BA65-0DB1DBC0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630" y="-1142222"/>
            <a:ext cx="3757665" cy="34555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B7DCB51-DFBF-F52D-0597-2DF105E4F737}"/>
              </a:ext>
            </a:extLst>
          </p:cNvPr>
          <p:cNvSpPr txBox="1"/>
          <p:nvPr/>
        </p:nvSpPr>
        <p:spPr>
          <a:xfrm>
            <a:off x="7780844" y="115642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Charlie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6960418F-ABB8-4424-F3AD-F77E1BB0A016}"/>
              </a:ext>
            </a:extLst>
          </p:cNvPr>
          <p:cNvSpPr txBox="1">
            <a:spLocks/>
          </p:cNvSpPr>
          <p:nvPr/>
        </p:nvSpPr>
        <p:spPr>
          <a:xfrm>
            <a:off x="587874" y="2022764"/>
            <a:ext cx="5433096" cy="4257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>
              <a:cs typeface="Calibri"/>
            </a:endParaRPr>
          </a:p>
          <a:p>
            <a:pPr lvl="1"/>
            <a:r>
              <a:rPr lang="de-DE">
                <a:cs typeface="Arial"/>
              </a:rPr>
              <a:t>Online Banking &amp; Online Shopping</a:t>
            </a:r>
            <a:r>
              <a:rPr lang="en-US">
                <a:cs typeface="Arial"/>
              </a:rPr>
              <a:t>​</a:t>
            </a:r>
            <a:br>
              <a:rPr lang="en-US">
                <a:cs typeface="Calibri" panose="020F0502020204030204"/>
              </a:rPr>
            </a:br>
            <a:r>
              <a:rPr lang="de-DE">
                <a:cs typeface="Arial"/>
              </a:rPr>
              <a:t>Telefon als Kreditkarte</a:t>
            </a:r>
            <a:r>
              <a:rPr lang="en-US">
                <a:cs typeface="Arial"/>
              </a:rPr>
              <a:t>​</a:t>
            </a:r>
            <a:endParaRPr lang="en-US">
              <a:cs typeface="Calibri" panose="020F0502020204030204"/>
            </a:endParaRPr>
          </a:p>
          <a:p>
            <a:pPr lvl="1"/>
            <a:endParaRPr lang="de-DE">
              <a:cs typeface="Calibri"/>
            </a:endParaRPr>
          </a:p>
          <a:p>
            <a:pPr lvl="1"/>
            <a:r>
              <a:rPr lang="de-DE"/>
              <a:t>      und      </a:t>
            </a:r>
            <a:endParaRPr lang="de-DE">
              <a:cs typeface="Calibri"/>
            </a:endParaRPr>
          </a:p>
          <a:p>
            <a:pPr marL="457200" lvl="1" indent="0">
              <a:buNone/>
            </a:pPr>
            <a:endParaRPr lang="de-DE">
              <a:cs typeface="Calibri"/>
            </a:endParaRPr>
          </a:p>
          <a:p>
            <a:pPr lvl="1"/>
            <a:r>
              <a:rPr lang="de-DE"/>
              <a:t>              </a:t>
            </a:r>
            <a:endParaRPr lang="de-DE">
              <a:cs typeface="Calibri"/>
            </a:endParaRPr>
          </a:p>
          <a:p>
            <a:pPr lvl="1"/>
            <a:endParaRPr lang="de-DE"/>
          </a:p>
          <a:p>
            <a:pPr lvl="1"/>
            <a:r>
              <a:rPr lang="de-DE"/>
              <a:t> </a:t>
            </a:r>
          </a:p>
          <a:p>
            <a:pPr marL="457200" lvl="1" indent="0">
              <a:buNone/>
            </a:pPr>
            <a:endParaRPr lang="de-DE">
              <a:cs typeface="Calibri"/>
            </a:endParaRPr>
          </a:p>
          <a:p>
            <a:pPr lvl="1"/>
            <a:r>
              <a:rPr lang="de-DE"/>
              <a:t>Smartwatch + Ergometer</a:t>
            </a:r>
            <a:endParaRPr lang="de-DE">
              <a:cs typeface="Calibri" panose="020F0502020204030204"/>
            </a:endParaRPr>
          </a:p>
        </p:txBody>
      </p:sp>
      <p:pic>
        <p:nvPicPr>
          <p:cNvPr id="11" name="Grafik 7">
            <a:extLst>
              <a:ext uri="{FF2B5EF4-FFF2-40B4-BE49-F238E27FC236}">
                <a16:creationId xmlns:a16="http://schemas.microsoft.com/office/drawing/2014/main" id="{3428F693-6EA8-EA6F-616E-8EA4A7FA9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23" y="4191732"/>
            <a:ext cx="996950" cy="340251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C0A71239-86F6-BFF7-D6A7-6F46DB4D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242" y="4092058"/>
            <a:ext cx="617902" cy="57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upload.wikimedia.org/wikipedia/commons/thumb/7/...">
            <a:extLst>
              <a:ext uri="{FF2B5EF4-FFF2-40B4-BE49-F238E27FC236}">
                <a16:creationId xmlns:a16="http://schemas.microsoft.com/office/drawing/2014/main" id="{C7A10362-C1AC-EBD8-D70F-1A6C8644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27" y="4955801"/>
            <a:ext cx="996950" cy="20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acebook logo_blue on white">
            <a:extLst>
              <a:ext uri="{FF2B5EF4-FFF2-40B4-BE49-F238E27FC236}">
                <a16:creationId xmlns:a16="http://schemas.microsoft.com/office/drawing/2014/main" id="{F7A6D036-8BE8-64B6-C2AB-94E760544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7" t="24324" r="34121" b="21806"/>
          <a:stretch/>
        </p:blipFill>
        <p:spPr bwMode="auto">
          <a:xfrm>
            <a:off x="1355827" y="3483014"/>
            <a:ext cx="360442" cy="31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ür linkedin logo">
            <a:extLst>
              <a:ext uri="{FF2B5EF4-FFF2-40B4-BE49-F238E27FC236}">
                <a16:creationId xmlns:a16="http://schemas.microsoft.com/office/drawing/2014/main" id="{3D2E2A25-E923-D992-CED0-3DE401B4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76" y="3493084"/>
            <a:ext cx="360443" cy="3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9" descr="Bank with solid fill">
            <a:extLst>
              <a:ext uri="{FF2B5EF4-FFF2-40B4-BE49-F238E27FC236}">
                <a16:creationId xmlns:a16="http://schemas.microsoft.com/office/drawing/2014/main" id="{BF11EDEB-F211-C7C1-C564-E6E13238BB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1673" y="2314527"/>
            <a:ext cx="879764" cy="884094"/>
          </a:xfrm>
          <a:prstGeom prst="rect">
            <a:avLst/>
          </a:prstGeom>
        </p:spPr>
      </p:pic>
      <p:pic>
        <p:nvPicPr>
          <p:cNvPr id="20" name="Graphic 20" descr="Lock with solid fill">
            <a:extLst>
              <a:ext uri="{FF2B5EF4-FFF2-40B4-BE49-F238E27FC236}">
                <a16:creationId xmlns:a16="http://schemas.microsoft.com/office/drawing/2014/main" id="{F5BC5171-2BC5-5264-A684-D398761140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1801" y="2313709"/>
            <a:ext cx="914400" cy="91440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CB266A6-3BC7-C2E3-383B-74BFD05D6C75}"/>
              </a:ext>
            </a:extLst>
          </p:cNvPr>
          <p:cNvGrpSpPr/>
          <p:nvPr/>
        </p:nvGrpSpPr>
        <p:grpSpPr>
          <a:xfrm>
            <a:off x="318516" y="3201229"/>
            <a:ext cx="784514" cy="917084"/>
            <a:chOff x="5223164" y="3272185"/>
            <a:chExt cx="914400" cy="1033981"/>
          </a:xfrm>
        </p:grpSpPr>
        <p:pic>
          <p:nvPicPr>
            <p:cNvPr id="21" name="Graphic 21" descr="World with solid fill">
              <a:extLst>
                <a:ext uri="{FF2B5EF4-FFF2-40B4-BE49-F238E27FC236}">
                  <a16:creationId xmlns:a16="http://schemas.microsoft.com/office/drawing/2014/main" id="{7CAE94F6-225A-66CF-C0A6-0A3A86C9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223164" y="339176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2" descr="Chat with solid fill">
              <a:extLst>
                <a:ext uri="{FF2B5EF4-FFF2-40B4-BE49-F238E27FC236}">
                  <a16:creationId xmlns:a16="http://schemas.microsoft.com/office/drawing/2014/main" id="{5312C7DB-D9FA-93F3-029F-1622BC3F7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258356" y="3272185"/>
              <a:ext cx="669843" cy="669843"/>
            </a:xfrm>
            <a:prstGeom prst="rect">
              <a:avLst/>
            </a:prstGeom>
          </p:spPr>
        </p:pic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6D18720D-1C94-47DE-D498-EB25E10387E1}"/>
              </a:ext>
            </a:extLst>
          </p:cNvPr>
          <p:cNvGrpSpPr/>
          <p:nvPr/>
        </p:nvGrpSpPr>
        <p:grpSpPr>
          <a:xfrm>
            <a:off x="6972301" y="5586621"/>
            <a:ext cx="533400" cy="695325"/>
            <a:chOff x="7197437" y="5409110"/>
            <a:chExt cx="533400" cy="695325"/>
          </a:xfrm>
        </p:grpSpPr>
        <p:sp>
          <p:nvSpPr>
            <p:cNvPr id="18" name="Graphic 20" descr="Lock with solid fill">
              <a:extLst>
                <a:ext uri="{FF2B5EF4-FFF2-40B4-BE49-F238E27FC236}">
                  <a16:creationId xmlns:a16="http://schemas.microsoft.com/office/drawing/2014/main" id="{77352323-98FB-0931-3B44-84C585AD5D77}"/>
                </a:ext>
              </a:extLst>
            </p:cNvPr>
            <p:cNvSpPr/>
            <p:nvPr/>
          </p:nvSpPr>
          <p:spPr>
            <a:xfrm>
              <a:off x="7197437" y="5409110"/>
              <a:ext cx="533400" cy="695325"/>
            </a:xfrm>
            <a:custGeom>
              <a:avLst/>
              <a:gdLst>
                <a:gd name="connsiteX0" fmla="*/ 285750 w 533400"/>
                <a:gd name="connsiteY0" fmla="*/ 549593 h 695325"/>
                <a:gd name="connsiteX1" fmla="*/ 285750 w 533400"/>
                <a:gd name="connsiteY1" fmla="*/ 600075 h 695325"/>
                <a:gd name="connsiteX2" fmla="*/ 247650 w 533400"/>
                <a:gd name="connsiteY2" fmla="*/ 600075 h 695325"/>
                <a:gd name="connsiteX3" fmla="*/ 247650 w 533400"/>
                <a:gd name="connsiteY3" fmla="*/ 549593 h 695325"/>
                <a:gd name="connsiteX4" fmla="*/ 209550 w 533400"/>
                <a:gd name="connsiteY4" fmla="*/ 495300 h 695325"/>
                <a:gd name="connsiteX5" fmla="*/ 266700 w 533400"/>
                <a:gd name="connsiteY5" fmla="*/ 438150 h 695325"/>
                <a:gd name="connsiteX6" fmla="*/ 323850 w 533400"/>
                <a:gd name="connsiteY6" fmla="*/ 495300 h 695325"/>
                <a:gd name="connsiteX7" fmla="*/ 285750 w 533400"/>
                <a:gd name="connsiteY7" fmla="*/ 549593 h 695325"/>
                <a:gd name="connsiteX8" fmla="*/ 123825 w 533400"/>
                <a:gd name="connsiteY8" fmla="*/ 200025 h 695325"/>
                <a:gd name="connsiteX9" fmla="*/ 266700 w 533400"/>
                <a:gd name="connsiteY9" fmla="*/ 57150 h 695325"/>
                <a:gd name="connsiteX10" fmla="*/ 409575 w 533400"/>
                <a:gd name="connsiteY10" fmla="*/ 200025 h 695325"/>
                <a:gd name="connsiteX11" fmla="*/ 409575 w 533400"/>
                <a:gd name="connsiteY11" fmla="*/ 305753 h 695325"/>
                <a:gd name="connsiteX12" fmla="*/ 266700 w 533400"/>
                <a:gd name="connsiteY12" fmla="*/ 295275 h 695325"/>
                <a:gd name="connsiteX13" fmla="*/ 123825 w 533400"/>
                <a:gd name="connsiteY13" fmla="*/ 305753 h 695325"/>
                <a:gd name="connsiteX14" fmla="*/ 123825 w 533400"/>
                <a:gd name="connsiteY14" fmla="*/ 200025 h 695325"/>
                <a:gd name="connsiteX15" fmla="*/ 466725 w 533400"/>
                <a:gd name="connsiteY15" fmla="*/ 309563 h 695325"/>
                <a:gd name="connsiteX16" fmla="*/ 466725 w 533400"/>
                <a:gd name="connsiteY16" fmla="*/ 200025 h 695325"/>
                <a:gd name="connsiteX17" fmla="*/ 266700 w 533400"/>
                <a:gd name="connsiteY17" fmla="*/ 0 h 695325"/>
                <a:gd name="connsiteX18" fmla="*/ 66675 w 533400"/>
                <a:gd name="connsiteY18" fmla="*/ 200025 h 695325"/>
                <a:gd name="connsiteX19" fmla="*/ 66675 w 533400"/>
                <a:gd name="connsiteY19" fmla="*/ 309563 h 695325"/>
                <a:gd name="connsiteX20" fmla="*/ 0 w 533400"/>
                <a:gd name="connsiteY20" fmla="*/ 314325 h 695325"/>
                <a:gd name="connsiteX21" fmla="*/ 0 w 533400"/>
                <a:gd name="connsiteY21" fmla="*/ 676275 h 695325"/>
                <a:gd name="connsiteX22" fmla="*/ 266700 w 533400"/>
                <a:gd name="connsiteY22" fmla="*/ 695325 h 695325"/>
                <a:gd name="connsiteX23" fmla="*/ 533400 w 533400"/>
                <a:gd name="connsiteY23" fmla="*/ 676275 h 695325"/>
                <a:gd name="connsiteX24" fmla="*/ 533400 w 533400"/>
                <a:gd name="connsiteY24" fmla="*/ 314325 h 695325"/>
                <a:gd name="connsiteX25" fmla="*/ 466725 w 533400"/>
                <a:gd name="connsiteY25" fmla="*/ 30956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3400" h="695325">
                  <a:moveTo>
                    <a:pt x="285750" y="549593"/>
                  </a:moveTo>
                  <a:lnTo>
                    <a:pt x="285750" y="600075"/>
                  </a:lnTo>
                  <a:lnTo>
                    <a:pt x="247650" y="600075"/>
                  </a:lnTo>
                  <a:lnTo>
                    <a:pt x="247650" y="549593"/>
                  </a:lnTo>
                  <a:cubicBezTo>
                    <a:pt x="225743" y="541973"/>
                    <a:pt x="209550" y="521017"/>
                    <a:pt x="209550" y="495300"/>
                  </a:cubicBezTo>
                  <a:cubicBezTo>
                    <a:pt x="209550" y="463868"/>
                    <a:pt x="235268" y="438150"/>
                    <a:pt x="266700" y="438150"/>
                  </a:cubicBezTo>
                  <a:cubicBezTo>
                    <a:pt x="298133" y="438150"/>
                    <a:pt x="323850" y="463868"/>
                    <a:pt x="323850" y="495300"/>
                  </a:cubicBezTo>
                  <a:cubicBezTo>
                    <a:pt x="323850" y="520065"/>
                    <a:pt x="307658" y="541020"/>
                    <a:pt x="285750" y="549593"/>
                  </a:cubicBezTo>
                  <a:close/>
                  <a:moveTo>
                    <a:pt x="123825" y="200025"/>
                  </a:moveTo>
                  <a:cubicBezTo>
                    <a:pt x="123825" y="120968"/>
                    <a:pt x="187643" y="57150"/>
                    <a:pt x="266700" y="57150"/>
                  </a:cubicBezTo>
                  <a:cubicBezTo>
                    <a:pt x="345758" y="57150"/>
                    <a:pt x="409575" y="120968"/>
                    <a:pt x="409575" y="200025"/>
                  </a:cubicBezTo>
                  <a:lnTo>
                    <a:pt x="409575" y="305753"/>
                  </a:lnTo>
                  <a:lnTo>
                    <a:pt x="266700" y="295275"/>
                  </a:lnTo>
                  <a:lnTo>
                    <a:pt x="123825" y="305753"/>
                  </a:lnTo>
                  <a:lnTo>
                    <a:pt x="123825" y="200025"/>
                  </a:lnTo>
                  <a:close/>
                  <a:moveTo>
                    <a:pt x="466725" y="309563"/>
                  </a:moveTo>
                  <a:lnTo>
                    <a:pt x="466725" y="200025"/>
                  </a:lnTo>
                  <a:cubicBezTo>
                    <a:pt x="466725" y="89535"/>
                    <a:pt x="377190" y="0"/>
                    <a:pt x="266700" y="0"/>
                  </a:cubicBezTo>
                  <a:cubicBezTo>
                    <a:pt x="156210" y="0"/>
                    <a:pt x="66675" y="89535"/>
                    <a:pt x="66675" y="200025"/>
                  </a:cubicBezTo>
                  <a:lnTo>
                    <a:pt x="66675" y="309563"/>
                  </a:lnTo>
                  <a:lnTo>
                    <a:pt x="0" y="314325"/>
                  </a:lnTo>
                  <a:lnTo>
                    <a:pt x="0" y="676275"/>
                  </a:lnTo>
                  <a:lnTo>
                    <a:pt x="266700" y="695325"/>
                  </a:lnTo>
                  <a:lnTo>
                    <a:pt x="533400" y="676275"/>
                  </a:lnTo>
                  <a:lnTo>
                    <a:pt x="533400" y="314325"/>
                  </a:lnTo>
                  <a:lnTo>
                    <a:pt x="466725" y="309563"/>
                  </a:lnTo>
                  <a:close/>
                </a:path>
              </a:pathLst>
            </a:custGeom>
            <a:solidFill>
              <a:srgbClr val="00B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B727858F-9E45-62FC-DEDC-6C3D4E7C77D1}"/>
                </a:ext>
              </a:extLst>
            </p:cNvPr>
            <p:cNvSpPr/>
            <p:nvPr/>
          </p:nvSpPr>
          <p:spPr>
            <a:xfrm>
              <a:off x="7210425" y="5588000"/>
              <a:ext cx="190500" cy="133350"/>
            </a:xfrm>
            <a:custGeom>
              <a:avLst/>
              <a:gdLst>
                <a:gd name="connsiteX0" fmla="*/ 25400 w 190500"/>
                <a:gd name="connsiteY0" fmla="*/ 133350 h 133350"/>
                <a:gd name="connsiteX1" fmla="*/ 190500 w 190500"/>
                <a:gd name="connsiteY1" fmla="*/ 117475 h 133350"/>
                <a:gd name="connsiteX2" fmla="*/ 133350 w 190500"/>
                <a:gd name="connsiteY2" fmla="*/ 15875 h 133350"/>
                <a:gd name="connsiteX3" fmla="*/ 0 w 190500"/>
                <a:gd name="connsiteY3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33350">
                  <a:moveTo>
                    <a:pt x="25400" y="133350"/>
                  </a:moveTo>
                  <a:lnTo>
                    <a:pt x="190500" y="117475"/>
                  </a:lnTo>
                  <a:lnTo>
                    <a:pt x="133350" y="1587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91260C-7123-D8F3-19EA-FD7C40F3AC35}"/>
              </a:ext>
            </a:extLst>
          </p:cNvPr>
          <p:cNvCxnSpPr/>
          <p:nvPr/>
        </p:nvCxnSpPr>
        <p:spPr>
          <a:xfrm flipH="1">
            <a:off x="7263244" y="3136323"/>
            <a:ext cx="3464" cy="2442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Klassenzimmer mit einfarbiger Füllung">
            <a:extLst>
              <a:ext uri="{FF2B5EF4-FFF2-40B4-BE49-F238E27FC236}">
                <a16:creationId xmlns:a16="http://schemas.microsoft.com/office/drawing/2014/main" id="{526D73A1-8526-3818-7DF0-0763E32FC5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2152" y="4090987"/>
            <a:ext cx="667615" cy="645969"/>
          </a:xfrm>
          <a:prstGeom prst="rect">
            <a:avLst/>
          </a:prstGeom>
        </p:spPr>
      </p:pic>
      <p:pic>
        <p:nvPicPr>
          <p:cNvPr id="10" name="Graphic 22" descr="Heart with pulse outline">
            <a:extLst>
              <a:ext uri="{FF2B5EF4-FFF2-40B4-BE49-F238E27FC236}">
                <a16:creationId xmlns:a16="http://schemas.microsoft.com/office/drawing/2014/main" id="{9AF3378E-C80F-BB14-DCA8-A85CE6DE6B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1551" y="5481653"/>
            <a:ext cx="732560" cy="7455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439DAA-9763-CB21-0150-DA0B2FE9765B}"/>
              </a:ext>
            </a:extLst>
          </p:cNvPr>
          <p:cNvSpPr txBox="1"/>
          <p:nvPr/>
        </p:nvSpPr>
        <p:spPr>
          <a:xfrm>
            <a:off x="6840681" y="3156237"/>
            <a:ext cx="857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 err="1">
                <a:cs typeface="Calibri"/>
              </a:rPr>
              <a:t>privat</a:t>
            </a:r>
            <a:endParaRPr lang="en-GB" sz="120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DD5348-497E-13AD-3067-756E85679B27}"/>
              </a:ext>
            </a:extLst>
          </p:cNvPr>
          <p:cNvSpPr txBox="1"/>
          <p:nvPr/>
        </p:nvSpPr>
        <p:spPr>
          <a:xfrm>
            <a:off x="6832021" y="5221429"/>
            <a:ext cx="857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 err="1">
                <a:cs typeface="Calibri"/>
              </a:rPr>
              <a:t>öffentlich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C5C366A-70D2-C07B-105F-DB4FCDB0B17E}"/>
              </a:ext>
            </a:extLst>
          </p:cNvPr>
          <p:cNvGrpSpPr/>
          <p:nvPr/>
        </p:nvGrpSpPr>
        <p:grpSpPr>
          <a:xfrm>
            <a:off x="344805" y="4691277"/>
            <a:ext cx="784514" cy="793173"/>
            <a:chOff x="5305416" y="4307029"/>
            <a:chExt cx="914400" cy="914400"/>
          </a:xfrm>
        </p:grpSpPr>
        <p:pic>
          <p:nvPicPr>
            <p:cNvPr id="29" name="Grafik 28" descr="Vorstadtszenerie mit einfarbiger Füllung">
              <a:extLst>
                <a:ext uri="{FF2B5EF4-FFF2-40B4-BE49-F238E27FC236}">
                  <a16:creationId xmlns:a16="http://schemas.microsoft.com/office/drawing/2014/main" id="{79102B62-B35E-77AE-5392-FA43E418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305416" y="4307029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2" descr="Chat with solid fill">
              <a:extLst>
                <a:ext uri="{FF2B5EF4-FFF2-40B4-BE49-F238E27FC236}">
                  <a16:creationId xmlns:a16="http://schemas.microsoft.com/office/drawing/2014/main" id="{5B0CDC3B-F299-7111-604E-E82933EAA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14803" y="4337167"/>
              <a:ext cx="551748" cy="551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2720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801382E-BBED-1811-3AF6-790B4C9F6D65}"/>
              </a:ext>
            </a:extLst>
          </p:cNvPr>
          <p:cNvSpPr/>
          <p:nvPr/>
        </p:nvSpPr>
        <p:spPr>
          <a:xfrm>
            <a:off x="239486" y="195942"/>
            <a:ext cx="5334000" cy="5334000"/>
          </a:xfrm>
          <a:prstGeom prst="ellipse">
            <a:avLst/>
          </a:prstGeom>
          <a:noFill/>
          <a:ln>
            <a:solidFill>
              <a:srgbClr val="AAF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8F1F3B-944A-BA7E-1F87-87350B12A4DD}"/>
              </a:ext>
            </a:extLst>
          </p:cNvPr>
          <p:cNvSpPr txBox="1"/>
          <p:nvPr/>
        </p:nvSpPr>
        <p:spPr>
          <a:xfrm>
            <a:off x="1677380" y="1845322"/>
            <a:ext cx="3460679" cy="1323439"/>
          </a:xfrm>
          <a:prstGeom prst="rect">
            <a:avLst/>
          </a:prstGeom>
          <a:solidFill>
            <a:schemeClr val="tx1">
              <a:alpha val="61587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rgbClr val="AAFCCF"/>
                </a:solidFill>
              </a:rPr>
              <a:t>What do we mean by </a:t>
            </a:r>
            <a:endParaRPr lang="en-GB" sz="2800" b="1">
              <a:solidFill>
                <a:srgbClr val="AAFCCF"/>
              </a:solidFill>
            </a:endParaRPr>
          </a:p>
          <a:p>
            <a:r>
              <a:rPr lang="en-GB" sz="2800" b="1">
                <a:solidFill>
                  <a:srgbClr val="AAFCCF"/>
                </a:solidFill>
              </a:rPr>
              <a:t>The Internet of Sustainability? </a:t>
            </a:r>
          </a:p>
        </p:txBody>
      </p:sp>
      <p:pic>
        <p:nvPicPr>
          <p:cNvPr id="7" name="Picture 24">
            <a:extLst>
              <a:ext uri="{FF2B5EF4-FFF2-40B4-BE49-F238E27FC236}">
                <a16:creationId xmlns:a16="http://schemas.microsoft.com/office/drawing/2014/main" id="{72F61606-C7F1-6F36-8386-C52D72EBC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1306" y="6215744"/>
            <a:ext cx="1197064" cy="3701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7557E7-02F6-33A3-0E1A-094AE4331B55}"/>
              </a:ext>
            </a:extLst>
          </p:cNvPr>
          <p:cNvSpPr txBox="1"/>
          <p:nvPr/>
        </p:nvSpPr>
        <p:spPr>
          <a:xfrm>
            <a:off x="6510635" y="1845322"/>
            <a:ext cx="3820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Internet of Sustainability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a concept with the aim to </a:t>
            </a:r>
            <a:r>
              <a:rPr lang="en-US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publish supply chain-relevant sustainability data in a standardized and structured way. ​</a:t>
            </a:r>
          </a:p>
          <a:p>
            <a:endParaRPr lang="en-US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combines existing technologies and data sources to accelerate the transfer of knowledge needed for sustainable development. </a:t>
            </a:r>
            <a:endParaRPr lang="de-DE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93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1A1F5-16DA-1834-2E35-48E87F57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Daten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über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mich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4510D7-7C7B-10F0-3EAE-98D8C26BCB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6806" y="1525912"/>
            <a:ext cx="5415778" cy="4754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Alice, </a:t>
            </a:r>
          </a:p>
          <a:p>
            <a:pPr lvl="1"/>
            <a:r>
              <a:rPr lang="de-DE"/>
              <a:t>25 Jahre alt</a:t>
            </a:r>
            <a:endParaRPr lang="de-DE">
              <a:cs typeface="Calibri"/>
            </a:endParaRPr>
          </a:p>
          <a:p>
            <a:pPr lvl="1"/>
            <a:r>
              <a:rPr lang="de-DE"/>
              <a:t>iPhone seit 18. Geburtstag</a:t>
            </a:r>
            <a:endParaRPr lang="de-DE">
              <a:cs typeface="Calibri"/>
            </a:endParaRPr>
          </a:p>
          <a:p>
            <a:pPr lvl="1"/>
            <a:r>
              <a:rPr lang="de-DE"/>
              <a:t>Online Banking &amp; Online Shopping</a:t>
            </a:r>
            <a:endParaRPr lang="de-DE">
              <a:cs typeface="Calibri"/>
            </a:endParaRPr>
          </a:p>
          <a:p>
            <a:pPr lvl="1"/>
            <a:r>
              <a:rPr lang="de-DE"/>
              <a:t>Telefon als Kreditkarte</a:t>
            </a:r>
            <a:endParaRPr lang="de-DE">
              <a:cs typeface="Calibri"/>
            </a:endParaRPr>
          </a:p>
          <a:p>
            <a:pPr lvl="1"/>
            <a:r>
              <a:rPr lang="de-DE"/>
              <a:t>      und        ihr Tor zur Welt</a:t>
            </a:r>
            <a:endParaRPr lang="de-DE">
              <a:cs typeface="Calibri"/>
            </a:endParaRPr>
          </a:p>
          <a:p>
            <a:pPr lvl="1"/>
            <a:r>
              <a:rPr lang="de-DE"/>
              <a:t>              : die Abendschule</a:t>
            </a:r>
          </a:p>
          <a:p>
            <a:pPr lvl="1"/>
            <a:r>
              <a:rPr lang="de-DE"/>
              <a:t>           die Uni</a:t>
            </a:r>
            <a:endParaRPr lang="de-DE">
              <a:cs typeface="Calibri"/>
            </a:endParaRPr>
          </a:p>
          <a:p>
            <a:pPr lvl="1"/>
            <a:r>
              <a:rPr lang="de-DE"/>
              <a:t>                 für die Videokonferenzen</a:t>
            </a:r>
            <a:endParaRPr lang="de-DE">
              <a:cs typeface="Calibri"/>
            </a:endParaRPr>
          </a:p>
          <a:p>
            <a:pPr lvl="1"/>
            <a:r>
              <a:rPr lang="de-DE"/>
              <a:t>Smartwatch + Ergometer: Sport und Gesundheit</a:t>
            </a:r>
            <a:endParaRPr lang="de-DE"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320F70-CA44-82F8-FEAF-349EA0B4D359}"/>
              </a:ext>
            </a:extLst>
          </p:cNvPr>
          <p:cNvSpPr txBox="1"/>
          <p:nvPr/>
        </p:nvSpPr>
        <p:spPr>
          <a:xfrm>
            <a:off x="3039762" y="3244334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F0AD5F-39B3-2E05-CD2A-0513CFA38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44" y="1461144"/>
            <a:ext cx="4008034" cy="503173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394A3CC-C207-844B-35D6-77E4CA25DDA9}"/>
              </a:ext>
            </a:extLst>
          </p:cNvPr>
          <p:cNvSpPr txBox="1"/>
          <p:nvPr/>
        </p:nvSpPr>
        <p:spPr>
          <a:xfrm>
            <a:off x="7780844" y="115642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Alice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ACE78-146C-6261-A9B0-40123E8EA045}"/>
              </a:ext>
            </a:extLst>
          </p:cNvPr>
          <p:cNvGrpSpPr/>
          <p:nvPr/>
        </p:nvGrpSpPr>
        <p:grpSpPr>
          <a:xfrm>
            <a:off x="1861535" y="3560937"/>
            <a:ext cx="1296779" cy="1477725"/>
            <a:chOff x="1861535" y="3560937"/>
            <a:chExt cx="1296779" cy="1477725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72E9DCE-2229-14DB-AB15-8392B4ECF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1535" y="3956269"/>
              <a:ext cx="996950" cy="368300"/>
            </a:xfrm>
            <a:prstGeom prst="rect">
              <a:avLst/>
            </a:prstGeom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13B92F2-1E8F-FA31-CD95-0CCDA27C5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444" y="4320541"/>
              <a:ext cx="427403" cy="41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upload.wikimedia.org/wikipedia/commons/thumb/7/...">
              <a:extLst>
                <a:ext uri="{FF2B5EF4-FFF2-40B4-BE49-F238E27FC236}">
                  <a16:creationId xmlns:a16="http://schemas.microsoft.com/office/drawing/2014/main" id="{85887292-82C9-8426-9E1D-70FBF6BA5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489" y="4828703"/>
              <a:ext cx="936337" cy="20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acebook logo_blue on white">
              <a:extLst>
                <a:ext uri="{FF2B5EF4-FFF2-40B4-BE49-F238E27FC236}">
                  <a16:creationId xmlns:a16="http://schemas.microsoft.com/office/drawing/2014/main" id="{2EFE248D-E49A-B794-2578-27475D251B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7" t="24324" r="34121" b="21806"/>
            <a:stretch/>
          </p:blipFill>
          <p:spPr bwMode="auto">
            <a:xfrm>
              <a:off x="1861820" y="3569870"/>
              <a:ext cx="360442" cy="345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Bildergebnis für linkedin logo">
              <a:extLst>
                <a:ext uri="{FF2B5EF4-FFF2-40B4-BE49-F238E27FC236}">
                  <a16:creationId xmlns:a16="http://schemas.microsoft.com/office/drawing/2014/main" id="{CB8D1299-8325-B745-3319-01B665D0F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871" y="3560937"/>
              <a:ext cx="360443" cy="36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327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F191A85-C884-4D1A-0A15-A997BCFC2F0B}"/>
              </a:ext>
            </a:extLst>
          </p:cNvPr>
          <p:cNvSpPr txBox="1"/>
          <p:nvPr/>
        </p:nvSpPr>
        <p:spPr>
          <a:xfrm>
            <a:off x="6328612" y="1010978"/>
            <a:ext cx="41865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8" indent="-285738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Solid Data Pod 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 a Software-as-a-Service solution that helps businesses to protect, administer and publish data. </a:t>
            </a:r>
          </a:p>
          <a:p>
            <a:pPr marL="285738" indent="-285738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38" indent="-285738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Based on the Solid Data Pod technology the concept of </a:t>
            </a:r>
            <a:r>
              <a:rPr lang="en-US" b="1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Decentralized Standardized Sustainability Data Stores (DSSDS)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focused on sustainability data shared by companies. </a:t>
            </a:r>
          </a:p>
          <a:p>
            <a:pPr marL="285738" indent="-285738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endParaRPr lang="en-US" b="1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38" indent="-285738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Each sustainability report 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becomes an interconnected machine-readable data storage </a:t>
            </a:r>
            <a:r>
              <a:rPr lang="en-US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accessible to everyone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285738" indent="-285738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38" indent="-285738">
              <a:buClr>
                <a:srgbClr val="AAFCCF"/>
              </a:buClr>
              <a:buSzPct val="121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Internet of Sustainability as an ecosystem offers integrated </a:t>
            </a:r>
            <a:b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FFFF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impact-as-a-service solutions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D2BB15-8DD9-F596-7B7A-6ACBB832C656}"/>
              </a:ext>
            </a:extLst>
          </p:cNvPr>
          <p:cNvSpPr txBox="1"/>
          <p:nvPr/>
        </p:nvSpPr>
        <p:spPr>
          <a:xfrm>
            <a:off x="1676807" y="3156960"/>
            <a:ext cx="3520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rgbClr val="AAFCCF"/>
                </a:solidFill>
              </a:rPr>
              <a:t>What is the </a:t>
            </a:r>
          </a:p>
          <a:p>
            <a:r>
              <a:rPr lang="en-GB" sz="3600" b="1">
                <a:solidFill>
                  <a:srgbClr val="AAFCCF"/>
                </a:solidFill>
              </a:rPr>
              <a:t>DNA</a:t>
            </a:r>
            <a:r>
              <a:rPr lang="en-GB" sz="2400" b="1">
                <a:solidFill>
                  <a:srgbClr val="AAFCCF"/>
                </a:solidFill>
              </a:rPr>
              <a:t> </a:t>
            </a:r>
          </a:p>
          <a:p>
            <a:r>
              <a:rPr lang="en-GB" sz="2400" b="1">
                <a:solidFill>
                  <a:srgbClr val="AAFCCF"/>
                </a:solidFill>
              </a:rPr>
              <a:t>of the </a:t>
            </a:r>
          </a:p>
          <a:p>
            <a:r>
              <a:rPr lang="en-GB" sz="2400" b="1">
                <a:solidFill>
                  <a:srgbClr val="AAFCCF"/>
                </a:solidFill>
              </a:rPr>
              <a:t>Internet of Sustainability?</a:t>
            </a:r>
            <a:endParaRPr lang="en-GB" sz="2800" b="1">
              <a:solidFill>
                <a:srgbClr val="AAFCCF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DD90EB-AFDE-8960-E4F8-47478DB64CE9}"/>
              </a:ext>
            </a:extLst>
          </p:cNvPr>
          <p:cNvSpPr/>
          <p:nvPr/>
        </p:nvSpPr>
        <p:spPr>
          <a:xfrm>
            <a:off x="661904" y="1482286"/>
            <a:ext cx="5334000" cy="5334000"/>
          </a:xfrm>
          <a:prstGeom prst="ellipse">
            <a:avLst/>
          </a:prstGeom>
          <a:noFill/>
          <a:ln>
            <a:solidFill>
              <a:srgbClr val="AAF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4E13E2-9FE5-3CEA-C3E8-4BF05071C900}"/>
              </a:ext>
            </a:extLst>
          </p:cNvPr>
          <p:cNvSpPr/>
          <p:nvPr/>
        </p:nvSpPr>
        <p:spPr>
          <a:xfrm>
            <a:off x="1301439" y="2121821"/>
            <a:ext cx="4054930" cy="4054930"/>
          </a:xfrm>
          <a:prstGeom prst="ellipse">
            <a:avLst/>
          </a:prstGeom>
          <a:noFill/>
          <a:ln>
            <a:solidFill>
              <a:srgbClr val="AAF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654DF0-45E3-BE8A-6DC8-0B1DDA870F4F}"/>
              </a:ext>
            </a:extLst>
          </p:cNvPr>
          <p:cNvSpPr/>
          <p:nvPr/>
        </p:nvSpPr>
        <p:spPr>
          <a:xfrm>
            <a:off x="3024103" y="3626772"/>
            <a:ext cx="609600" cy="609600"/>
          </a:xfrm>
          <a:prstGeom prst="ellipse">
            <a:avLst/>
          </a:prstGeom>
          <a:solidFill>
            <a:srgbClr val="AAFC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878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399B2E8-0240-159A-FFC1-0C749FA8274F}"/>
              </a:ext>
            </a:extLst>
          </p:cNvPr>
          <p:cNvSpPr/>
          <p:nvPr/>
        </p:nvSpPr>
        <p:spPr>
          <a:xfrm>
            <a:off x="1626656" y="4972351"/>
            <a:ext cx="4054930" cy="162439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FED80D-194B-A44F-CA9A-08D1B21B44C7}"/>
              </a:ext>
            </a:extLst>
          </p:cNvPr>
          <p:cNvSpPr/>
          <p:nvPr/>
        </p:nvSpPr>
        <p:spPr>
          <a:xfrm>
            <a:off x="1788541" y="4202319"/>
            <a:ext cx="3614480" cy="1332858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D4474E7-7AAD-0004-8C21-0FA1E11C4A6E}"/>
              </a:ext>
            </a:extLst>
          </p:cNvPr>
          <p:cNvSpPr/>
          <p:nvPr/>
        </p:nvSpPr>
        <p:spPr>
          <a:xfrm>
            <a:off x="2192947" y="3395686"/>
            <a:ext cx="2922346" cy="1200329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3979BE-EF8D-8347-BFF4-0F0AD9046E99}"/>
              </a:ext>
            </a:extLst>
          </p:cNvPr>
          <p:cNvSpPr/>
          <p:nvPr/>
        </p:nvSpPr>
        <p:spPr>
          <a:xfrm>
            <a:off x="2554012" y="2862945"/>
            <a:ext cx="2200218" cy="83291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0BAC62-6626-D0F7-8229-C78724C2645A}"/>
              </a:ext>
            </a:extLst>
          </p:cNvPr>
          <p:cNvSpPr txBox="1"/>
          <p:nvPr/>
        </p:nvSpPr>
        <p:spPr>
          <a:xfrm>
            <a:off x="6158230" y="999415"/>
            <a:ext cx="4245232" cy="6186309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The Internet of Sustainability is based on several storage layers of data processing, structuring and provision:</a:t>
            </a:r>
          </a:p>
          <a:p>
            <a:endParaRPr lang="en-GB">
              <a:solidFill>
                <a:schemeClr val="bg1"/>
              </a:solidFill>
            </a:endParaRPr>
          </a:p>
          <a:p>
            <a:pPr marL="285738" indent="-285738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Product-relevant Data Layer: these information contain supply chain-relevant data on product level, like the digital product passport</a:t>
            </a:r>
          </a:p>
          <a:p>
            <a:pPr marL="285738" indent="-285738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</a:endParaRPr>
          </a:p>
          <a:p>
            <a:pPr marL="285738" indent="-285738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Expert Layer: additional data from professional services, like carbon accounting companies</a:t>
            </a:r>
          </a:p>
          <a:p>
            <a:pPr marL="285738" indent="-285738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</a:endParaRPr>
          </a:p>
          <a:p>
            <a:pPr marL="285738" indent="-285738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Structured Data Layer: data structured in standardized processes</a:t>
            </a:r>
          </a:p>
          <a:p>
            <a:pPr marL="285738" indent="-285738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</a:endParaRPr>
          </a:p>
          <a:p>
            <a:pPr marL="285738" indent="-285738">
              <a:buClr>
                <a:srgbClr val="AAFCCF"/>
              </a:buClr>
              <a:buSzPct val="148000"/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Raw Data Layer: published from companies, organisations or individuals in various formats</a:t>
            </a: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2B3D835-9DDF-6CDD-8034-F292CFDF5513}"/>
              </a:ext>
            </a:extLst>
          </p:cNvPr>
          <p:cNvSpPr txBox="1"/>
          <p:nvPr/>
        </p:nvSpPr>
        <p:spPr>
          <a:xfrm>
            <a:off x="2192948" y="5787453"/>
            <a:ext cx="2789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Technological infrastructure</a:t>
            </a:r>
          </a:p>
          <a:p>
            <a:pPr algn="ctr"/>
            <a:r>
              <a:rPr lang="en-GB">
                <a:solidFill>
                  <a:schemeClr val="bg1"/>
                </a:solidFill>
              </a:rPr>
              <a:t>(META, PODs, API)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3ACEEEC-89A5-6F0F-318E-B5355A0F247E}"/>
              </a:ext>
            </a:extLst>
          </p:cNvPr>
          <p:cNvSpPr txBox="1"/>
          <p:nvPr/>
        </p:nvSpPr>
        <p:spPr>
          <a:xfrm>
            <a:off x="815109" y="1572076"/>
            <a:ext cx="2922346" cy="1200329"/>
          </a:xfrm>
          <a:prstGeom prst="rect">
            <a:avLst/>
          </a:prstGeom>
          <a:solidFill>
            <a:schemeClr val="tx1">
              <a:alpha val="61587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Layered structure of  the Internet of Sustainability</a:t>
            </a:r>
            <a:endParaRPr lang="en-GB" sz="2800" b="1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02716A8-7C89-FC12-55B5-E748CD5E1F03}"/>
              </a:ext>
            </a:extLst>
          </p:cNvPr>
          <p:cNvCxnSpPr>
            <a:cxnSpLocks/>
          </p:cNvCxnSpPr>
          <p:nvPr/>
        </p:nvCxnSpPr>
        <p:spPr>
          <a:xfrm flipH="1">
            <a:off x="4073756" y="2239604"/>
            <a:ext cx="2187834" cy="3074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AF58FAAE-9900-6536-A19A-E302513B7C68}"/>
              </a:ext>
            </a:extLst>
          </p:cNvPr>
          <p:cNvCxnSpPr>
            <a:cxnSpLocks/>
          </p:cNvCxnSpPr>
          <p:nvPr/>
        </p:nvCxnSpPr>
        <p:spPr>
          <a:xfrm flipH="1" flipV="1">
            <a:off x="4754230" y="3395686"/>
            <a:ext cx="1507360" cy="1966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1B1B8CCB-12EF-260F-5AAE-F80EEFB3C6C3}"/>
              </a:ext>
            </a:extLst>
          </p:cNvPr>
          <p:cNvCxnSpPr>
            <a:cxnSpLocks/>
          </p:cNvCxnSpPr>
          <p:nvPr/>
        </p:nvCxnSpPr>
        <p:spPr>
          <a:xfrm flipH="1" flipV="1">
            <a:off x="5115293" y="4092570"/>
            <a:ext cx="1146298" cy="6202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42CEFAB-B857-078A-5D0D-1022AA3FC9C8}"/>
              </a:ext>
            </a:extLst>
          </p:cNvPr>
          <p:cNvCxnSpPr>
            <a:cxnSpLocks/>
            <a:endCxn id="5" idx="6"/>
          </p:cNvCxnSpPr>
          <p:nvPr/>
        </p:nvCxnSpPr>
        <p:spPr>
          <a:xfrm flipH="1" flipV="1">
            <a:off x="5403020" y="4868747"/>
            <a:ext cx="858569" cy="65074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56391C-AF1D-2E4C-810D-4E3E58B6DA6A}"/>
              </a:ext>
            </a:extLst>
          </p:cNvPr>
          <p:cNvSpPr/>
          <p:nvPr/>
        </p:nvSpPr>
        <p:spPr>
          <a:xfrm>
            <a:off x="3030658" y="2343177"/>
            <a:ext cx="1246926" cy="663200"/>
          </a:xfrm>
          <a:prstGeom prst="ellipse">
            <a:avLst/>
          </a:prstGeom>
          <a:solidFill>
            <a:srgbClr val="AAFCCF"/>
          </a:solidFill>
          <a:ln>
            <a:solidFill>
              <a:srgbClr val="AAF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2C5A014C-1AB8-4940-0DC3-64857E2F1161}"/>
              </a:ext>
            </a:extLst>
          </p:cNvPr>
          <p:cNvSpPr/>
          <p:nvPr/>
        </p:nvSpPr>
        <p:spPr>
          <a:xfrm>
            <a:off x="609600" y="0"/>
            <a:ext cx="10972800" cy="59597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61EC988B-EAE8-AA5D-C78F-7684CF84E707}"/>
              </a:ext>
            </a:extLst>
          </p:cNvPr>
          <p:cNvSpPr/>
          <p:nvPr/>
        </p:nvSpPr>
        <p:spPr>
          <a:xfrm>
            <a:off x="1292765" y="3467175"/>
            <a:ext cx="1247890" cy="486112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40">
                <a:solidFill>
                  <a:schemeClr val="tx1"/>
                </a:solidFill>
              </a:rPr>
              <a:t>Merchant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DDAB8B6B-A0E3-8DC8-341B-BEEB04F2054E}"/>
              </a:ext>
            </a:extLst>
          </p:cNvPr>
          <p:cNvSpPr/>
          <p:nvPr/>
        </p:nvSpPr>
        <p:spPr>
          <a:xfrm>
            <a:off x="3304439" y="3480288"/>
            <a:ext cx="1420015" cy="486112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40" err="1">
                <a:solidFill>
                  <a:schemeClr val="tx1"/>
                </a:solidFill>
              </a:rPr>
              <a:t>ecolytiq</a:t>
            </a:r>
            <a:endParaRPr lang="en-GB" sz="1440">
              <a:solidFill>
                <a:schemeClr val="tx1"/>
              </a:solidFill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694AB0DD-4A7C-13CD-CE6A-0D0AED18222E}"/>
              </a:ext>
            </a:extLst>
          </p:cNvPr>
          <p:cNvSpPr/>
          <p:nvPr/>
        </p:nvSpPr>
        <p:spPr>
          <a:xfrm>
            <a:off x="3304439" y="4621193"/>
            <a:ext cx="1420010" cy="486112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40">
                <a:solidFill>
                  <a:schemeClr val="tx1"/>
                </a:solidFill>
              </a:rPr>
              <a:t>Open Banking Provider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4BEEFA88-8BBC-5372-E827-883A0154208E}"/>
              </a:ext>
            </a:extLst>
          </p:cNvPr>
          <p:cNvSpPr/>
          <p:nvPr/>
        </p:nvSpPr>
        <p:spPr>
          <a:xfrm>
            <a:off x="1292766" y="1816551"/>
            <a:ext cx="1226372" cy="835398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40">
                <a:solidFill>
                  <a:schemeClr val="tx1"/>
                </a:solidFill>
              </a:rPr>
              <a:t>Carbon Accounting Provider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F441AA2-D052-2645-051F-61193C8A7199}"/>
              </a:ext>
            </a:extLst>
          </p:cNvPr>
          <p:cNvSpPr/>
          <p:nvPr/>
        </p:nvSpPr>
        <p:spPr>
          <a:xfrm>
            <a:off x="3282927" y="1816551"/>
            <a:ext cx="1441523" cy="835398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40" err="1">
                <a:solidFill>
                  <a:schemeClr val="tx1"/>
                </a:solidFill>
              </a:rPr>
              <a:t>IoS</a:t>
            </a:r>
            <a:br>
              <a:rPr lang="en-GB" sz="1440">
                <a:solidFill>
                  <a:schemeClr val="tx1"/>
                </a:solidFill>
              </a:rPr>
            </a:br>
            <a:r>
              <a:rPr lang="en-GB" sz="1440">
                <a:solidFill>
                  <a:schemeClr val="tx1"/>
                </a:solidFill>
              </a:rPr>
              <a:t>Impact Report Publisher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7E7114CE-58D0-635F-B59C-A82F9CD40C86}"/>
              </a:ext>
            </a:extLst>
          </p:cNvPr>
          <p:cNvSpPr/>
          <p:nvPr/>
        </p:nvSpPr>
        <p:spPr>
          <a:xfrm>
            <a:off x="5124905" y="1816550"/>
            <a:ext cx="3388658" cy="1914862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08E2ECC9-65A0-C077-586B-56235E1E68D7}"/>
              </a:ext>
            </a:extLst>
          </p:cNvPr>
          <p:cNvSpPr/>
          <p:nvPr/>
        </p:nvSpPr>
        <p:spPr>
          <a:xfrm>
            <a:off x="5565969" y="3045545"/>
            <a:ext cx="688489" cy="4356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40">
                <a:solidFill>
                  <a:schemeClr val="tx1"/>
                </a:solidFill>
              </a:rPr>
              <a:t>PDF</a:t>
            </a:r>
            <a:endParaRPr lang="en-GB" sz="144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9F7A00F-29DE-D10B-A2B3-8F0E8C5698F7}"/>
              </a:ext>
            </a:extLst>
          </p:cNvPr>
          <p:cNvSpPr/>
          <p:nvPr/>
        </p:nvSpPr>
        <p:spPr>
          <a:xfrm>
            <a:off x="7206954" y="3045713"/>
            <a:ext cx="688489" cy="4356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40">
                <a:solidFill>
                  <a:schemeClr val="tx1"/>
                </a:solidFill>
              </a:rPr>
              <a:t>RDF</a:t>
            </a:r>
            <a:endParaRPr lang="en-GB" sz="144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75D7010-B36B-B677-3F62-DE6BF067D0F5}"/>
              </a:ext>
            </a:extLst>
          </p:cNvPr>
          <p:cNvSpPr/>
          <p:nvPr/>
        </p:nvSpPr>
        <p:spPr>
          <a:xfrm>
            <a:off x="6372793" y="3045713"/>
            <a:ext cx="688489" cy="43568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40">
                <a:solidFill>
                  <a:schemeClr val="tx1"/>
                </a:solidFill>
              </a:rPr>
              <a:t>XML</a:t>
            </a:r>
            <a:endParaRPr lang="en-GB" sz="144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C553671-719E-5661-F52A-8B0D06635E56}"/>
              </a:ext>
            </a:extLst>
          </p:cNvPr>
          <p:cNvSpPr/>
          <p:nvPr/>
        </p:nvSpPr>
        <p:spPr>
          <a:xfrm>
            <a:off x="5232480" y="2066665"/>
            <a:ext cx="1489932" cy="715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HTML page with data entities in microformats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1A1059B9-C591-17FF-1F2E-CC846093A6E1}"/>
              </a:ext>
            </a:extLst>
          </p:cNvPr>
          <p:cNvSpPr/>
          <p:nvPr/>
        </p:nvSpPr>
        <p:spPr>
          <a:xfrm>
            <a:off x="6845950" y="2053216"/>
            <a:ext cx="1489932" cy="7153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/</a:t>
            </a:r>
            <a:r>
              <a:rPr lang="en-GB" sz="1200" err="1">
                <a:solidFill>
                  <a:schemeClr val="tx1"/>
                </a:solidFill>
              </a:rPr>
              <a:t>sustainability.txt</a:t>
            </a:r>
            <a:r>
              <a:rPr lang="en-GB" sz="1200">
                <a:solidFill>
                  <a:schemeClr val="tx1"/>
                </a:solidFill>
              </a:rPr>
              <a:t> File with report data or report URL</a:t>
            </a: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916DFDF5-18CA-89EE-3B19-C41A9A5EE2B0}"/>
              </a:ext>
            </a:extLst>
          </p:cNvPr>
          <p:cNvSpPr/>
          <p:nvPr/>
        </p:nvSpPr>
        <p:spPr>
          <a:xfrm>
            <a:off x="9049019" y="1816550"/>
            <a:ext cx="1678202" cy="894900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1440" err="1">
                <a:solidFill>
                  <a:schemeClr val="tx1"/>
                </a:solidFill>
              </a:rPr>
              <a:t>IoS</a:t>
            </a:r>
            <a:br>
              <a:rPr lang="en-GB" sz="1440">
                <a:solidFill>
                  <a:schemeClr val="tx1"/>
                </a:solidFill>
              </a:rPr>
            </a:br>
            <a:r>
              <a:rPr lang="en-GB" sz="1440">
                <a:solidFill>
                  <a:schemeClr val="tx1"/>
                </a:solidFill>
              </a:rPr>
              <a:t>Impact Information Provider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8ADB34-ECA1-B4CA-71F9-B6C4019EE80F}"/>
              </a:ext>
            </a:extLst>
          </p:cNvPr>
          <p:cNvSpPr/>
          <p:nvPr/>
        </p:nvSpPr>
        <p:spPr>
          <a:xfrm>
            <a:off x="9400308" y="3506131"/>
            <a:ext cx="1102664" cy="481405"/>
          </a:xfrm>
          <a:prstGeom prst="roundRect">
            <a:avLst/>
          </a:prstGeom>
          <a:solidFill>
            <a:srgbClr val="AAF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40">
                <a:solidFill>
                  <a:schemeClr val="tx1"/>
                </a:solidFill>
              </a:rPr>
              <a:t>Consumer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46117C4-BBC1-9EE5-4867-4BDADF34FA43}"/>
              </a:ext>
            </a:extLst>
          </p:cNvPr>
          <p:cNvCxnSpPr/>
          <p:nvPr/>
        </p:nvCxnSpPr>
        <p:spPr>
          <a:xfrm flipV="1">
            <a:off x="1905950" y="2790790"/>
            <a:ext cx="0" cy="481405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7ADE1E-A1FF-568C-C8C3-3F98AFA0B69F}"/>
              </a:ext>
            </a:extLst>
          </p:cNvPr>
          <p:cNvCxnSpPr/>
          <p:nvPr/>
        </p:nvCxnSpPr>
        <p:spPr>
          <a:xfrm flipV="1">
            <a:off x="4003690" y="4020190"/>
            <a:ext cx="0" cy="481405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7869785-0F35-FB40-FCA6-BCA25347D8FE}"/>
              </a:ext>
            </a:extLst>
          </p:cNvPr>
          <p:cNvCxnSpPr>
            <a:cxnSpLocks/>
          </p:cNvCxnSpPr>
          <p:nvPr/>
        </p:nvCxnSpPr>
        <p:spPr>
          <a:xfrm flipV="1">
            <a:off x="3995822" y="2775888"/>
            <a:ext cx="0" cy="530176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9048753-9EE5-6E10-8588-B3F796FD8D81}"/>
              </a:ext>
            </a:extLst>
          </p:cNvPr>
          <p:cNvCxnSpPr>
            <a:cxnSpLocks/>
          </p:cNvCxnSpPr>
          <p:nvPr/>
        </p:nvCxnSpPr>
        <p:spPr>
          <a:xfrm>
            <a:off x="2771941" y="3698116"/>
            <a:ext cx="430307" cy="6727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189FB70-2D8D-049D-2D92-0D8A70111653}"/>
              </a:ext>
            </a:extLst>
          </p:cNvPr>
          <p:cNvCxnSpPr>
            <a:cxnSpLocks/>
          </p:cNvCxnSpPr>
          <p:nvPr/>
        </p:nvCxnSpPr>
        <p:spPr>
          <a:xfrm flipH="1" flipV="1">
            <a:off x="2443842" y="2771287"/>
            <a:ext cx="1463033" cy="563436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C2163D46-1A16-BBFE-CD60-23D4B874642F}"/>
              </a:ext>
            </a:extLst>
          </p:cNvPr>
          <p:cNvCxnSpPr>
            <a:cxnSpLocks/>
          </p:cNvCxnSpPr>
          <p:nvPr/>
        </p:nvCxnSpPr>
        <p:spPr>
          <a:xfrm>
            <a:off x="8565536" y="2332932"/>
            <a:ext cx="430307" cy="6727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554DECD-ABE4-11F5-F406-97C0DCA54916}"/>
              </a:ext>
            </a:extLst>
          </p:cNvPr>
          <p:cNvCxnSpPr>
            <a:cxnSpLocks/>
          </p:cNvCxnSpPr>
          <p:nvPr/>
        </p:nvCxnSpPr>
        <p:spPr>
          <a:xfrm flipV="1">
            <a:off x="9919788" y="2853319"/>
            <a:ext cx="0" cy="575682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78F3C62C-95EF-8D75-2B77-359458A05010}"/>
              </a:ext>
            </a:extLst>
          </p:cNvPr>
          <p:cNvSpPr txBox="1"/>
          <p:nvPr/>
        </p:nvSpPr>
        <p:spPr>
          <a:xfrm>
            <a:off x="1277598" y="375685"/>
            <a:ext cx="8486760" cy="411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56"/>
              </a:lnSpc>
            </a:pPr>
            <a:r>
              <a:rPr lang="en-GB" sz="2880" b="1">
                <a:solidFill>
                  <a:srgbClr val="AAFCCF"/>
                </a:solidFill>
                <a:cs typeface="Arial" panose="020B0604020202020204" pitchFamily="34" charset="0"/>
              </a:rPr>
              <a:t>Structure of the Internet of Sustainability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3005CF-45F2-4EA8-608B-D13BCDB2D45A}"/>
              </a:ext>
            </a:extLst>
          </p:cNvPr>
          <p:cNvSpPr txBox="1"/>
          <p:nvPr/>
        </p:nvSpPr>
        <p:spPr>
          <a:xfrm>
            <a:off x="1778503" y="5316148"/>
            <a:ext cx="247849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40">
                <a:solidFill>
                  <a:schemeClr val="bg1"/>
                </a:solidFill>
              </a:rPr>
              <a:t>Data generation &amp; verification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0DC486B-32B3-BF84-AC3D-886399267CF8}"/>
              </a:ext>
            </a:extLst>
          </p:cNvPr>
          <p:cNvSpPr txBox="1"/>
          <p:nvPr/>
        </p:nvSpPr>
        <p:spPr>
          <a:xfrm>
            <a:off x="5317764" y="5316147"/>
            <a:ext cx="292458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40">
                <a:solidFill>
                  <a:schemeClr val="bg1"/>
                </a:solidFill>
              </a:rPr>
              <a:t>Data standardization &amp; compatibility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8E3A7A3-044C-C399-CA86-0DC8F3A9720E}"/>
              </a:ext>
            </a:extLst>
          </p:cNvPr>
          <p:cNvSpPr txBox="1"/>
          <p:nvPr/>
        </p:nvSpPr>
        <p:spPr>
          <a:xfrm>
            <a:off x="9429871" y="5316145"/>
            <a:ext cx="126534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40">
                <a:solidFill>
                  <a:schemeClr val="bg1"/>
                </a:solidFill>
              </a:rPr>
              <a:t>Data provision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60B304D-E8A1-6F75-84C2-F92F803F41D9}"/>
              </a:ext>
            </a:extLst>
          </p:cNvPr>
          <p:cNvSpPr/>
          <p:nvPr/>
        </p:nvSpPr>
        <p:spPr>
          <a:xfrm>
            <a:off x="1109887" y="1506072"/>
            <a:ext cx="3786691" cy="4142473"/>
          </a:xfrm>
          <a:prstGeom prst="rect">
            <a:avLst/>
          </a:prstGeom>
          <a:noFill/>
          <a:ln>
            <a:solidFill>
              <a:srgbClr val="AAFCC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62ADF87-BC79-E066-9F7A-FB54AF539249}"/>
              </a:ext>
            </a:extLst>
          </p:cNvPr>
          <p:cNvSpPr/>
          <p:nvPr/>
        </p:nvSpPr>
        <p:spPr>
          <a:xfrm>
            <a:off x="5014913" y="1527586"/>
            <a:ext cx="3576907" cy="4142473"/>
          </a:xfrm>
          <a:prstGeom prst="rect">
            <a:avLst/>
          </a:prstGeom>
          <a:noFill/>
          <a:ln>
            <a:solidFill>
              <a:srgbClr val="AAFCC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667E0EC-0F97-546F-A5C2-955C592FB804}"/>
              </a:ext>
            </a:extLst>
          </p:cNvPr>
          <p:cNvSpPr/>
          <p:nvPr/>
        </p:nvSpPr>
        <p:spPr>
          <a:xfrm>
            <a:off x="8699395" y="1546545"/>
            <a:ext cx="2413464" cy="4142473"/>
          </a:xfrm>
          <a:prstGeom prst="rect">
            <a:avLst/>
          </a:prstGeom>
          <a:noFill/>
          <a:ln>
            <a:solidFill>
              <a:srgbClr val="AAFCC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CED439C4-61AA-3B52-7BC6-E8350666FB74}"/>
              </a:ext>
            </a:extLst>
          </p:cNvPr>
          <p:cNvSpPr/>
          <p:nvPr/>
        </p:nvSpPr>
        <p:spPr>
          <a:xfrm>
            <a:off x="5129896" y="3953285"/>
            <a:ext cx="3388658" cy="1275328"/>
          </a:xfrm>
          <a:prstGeom prst="roundRect">
            <a:avLst/>
          </a:prstGeom>
          <a:solidFill>
            <a:srgbClr val="004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1C0939BB-F8AA-E065-2C58-CE63BD94D965}"/>
              </a:ext>
            </a:extLst>
          </p:cNvPr>
          <p:cNvSpPr/>
          <p:nvPr/>
        </p:nvSpPr>
        <p:spPr>
          <a:xfrm>
            <a:off x="5222236" y="4216565"/>
            <a:ext cx="964343" cy="6428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20">
                <a:solidFill>
                  <a:schemeClr val="tx1"/>
                </a:solidFill>
              </a:rPr>
              <a:t>Product relevant data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51DFEE3C-306E-A2DB-29D2-C441ECBAEFE3}"/>
              </a:ext>
            </a:extLst>
          </p:cNvPr>
          <p:cNvSpPr/>
          <p:nvPr/>
        </p:nvSpPr>
        <p:spPr>
          <a:xfrm>
            <a:off x="6366247" y="4222986"/>
            <a:ext cx="964342" cy="6428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20">
                <a:solidFill>
                  <a:schemeClr val="tx1"/>
                </a:solidFill>
              </a:rPr>
              <a:t>Unique</a:t>
            </a:r>
          </a:p>
          <a:p>
            <a:pPr algn="ctr"/>
            <a:r>
              <a:rPr lang="en-GB" sz="1320">
                <a:solidFill>
                  <a:schemeClr val="tx1"/>
                </a:solidFill>
              </a:rPr>
              <a:t>Product identifier</a:t>
            </a:r>
          </a:p>
        </p:txBody>
      </p: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2BDA8775-0984-AD3A-EC2F-BADBE250B01D}"/>
              </a:ext>
            </a:extLst>
          </p:cNvPr>
          <p:cNvSpPr/>
          <p:nvPr/>
        </p:nvSpPr>
        <p:spPr>
          <a:xfrm>
            <a:off x="7481896" y="4226739"/>
            <a:ext cx="955820" cy="6428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20">
                <a:solidFill>
                  <a:schemeClr val="tx1"/>
                </a:solidFill>
              </a:rPr>
              <a:t>Digital</a:t>
            </a:r>
          </a:p>
          <a:p>
            <a:pPr algn="ctr"/>
            <a:r>
              <a:rPr lang="en-GB" sz="1320">
                <a:solidFill>
                  <a:schemeClr val="tx1"/>
                </a:solidFill>
              </a:rPr>
              <a:t>Product Passport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88968E1-6F7B-EB77-5858-E681F7B163EF}"/>
              </a:ext>
            </a:extLst>
          </p:cNvPr>
          <p:cNvCxnSpPr>
            <a:cxnSpLocks/>
          </p:cNvCxnSpPr>
          <p:nvPr/>
        </p:nvCxnSpPr>
        <p:spPr>
          <a:xfrm flipV="1">
            <a:off x="8600246" y="2853319"/>
            <a:ext cx="829626" cy="1427375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F097E54-CA8B-15CE-EF58-DEDCE4874D16}"/>
              </a:ext>
            </a:extLst>
          </p:cNvPr>
          <p:cNvCxnSpPr>
            <a:cxnSpLocks/>
          </p:cNvCxnSpPr>
          <p:nvPr/>
        </p:nvCxnSpPr>
        <p:spPr>
          <a:xfrm>
            <a:off x="4684863" y="2286711"/>
            <a:ext cx="430307" cy="6727"/>
          </a:xfrm>
          <a:prstGeom prst="straightConnector1">
            <a:avLst/>
          </a:prstGeom>
          <a:ln>
            <a:solidFill>
              <a:srgbClr val="AAFCC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F0D26329-EE5E-090C-4F05-911C6C5EC375}"/>
              </a:ext>
            </a:extLst>
          </p:cNvPr>
          <p:cNvCxnSpPr>
            <a:cxnSpLocks/>
          </p:cNvCxnSpPr>
          <p:nvPr/>
        </p:nvCxnSpPr>
        <p:spPr>
          <a:xfrm>
            <a:off x="5738254" y="3638346"/>
            <a:ext cx="0" cy="328054"/>
          </a:xfrm>
          <a:prstGeom prst="straightConnector1">
            <a:avLst/>
          </a:prstGeom>
          <a:ln>
            <a:solidFill>
              <a:srgbClr val="AAFC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0C3847C-6819-1B19-79CB-5E1BBB71AC57}"/>
              </a:ext>
            </a:extLst>
          </p:cNvPr>
          <p:cNvCxnSpPr/>
          <p:nvPr/>
        </p:nvCxnSpPr>
        <p:spPr>
          <a:xfrm>
            <a:off x="6197891" y="4581426"/>
            <a:ext cx="1290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3C43229F-57F8-F15E-5DEC-A0218CC2A1A2}"/>
              </a:ext>
            </a:extLst>
          </p:cNvPr>
          <p:cNvCxnSpPr/>
          <p:nvPr/>
        </p:nvCxnSpPr>
        <p:spPr>
          <a:xfrm>
            <a:off x="7342309" y="4571998"/>
            <a:ext cx="12909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63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DC52A8-2EDD-0FA0-03D5-D0F0BC75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Nutzung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Digitaler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Plattformen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0FE836-1FCA-4336-AB10-2BF8555165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76325" y="1495425"/>
            <a:ext cx="4323196" cy="676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Charlie </a:t>
            </a:r>
            <a:r>
              <a:rPr lang="en-US" err="1"/>
              <a:t>analysiert</a:t>
            </a:r>
            <a:r>
              <a:rPr lang="en-US"/>
              <a:t> die Lage: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1DD7A1-5F47-184A-141E-4A65A84B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557" y="1495425"/>
            <a:ext cx="3980727" cy="49974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B7DCB51-DFBF-F52D-0597-2DF105E4F737}"/>
              </a:ext>
            </a:extLst>
          </p:cNvPr>
          <p:cNvSpPr txBox="1"/>
          <p:nvPr/>
        </p:nvSpPr>
        <p:spPr>
          <a:xfrm>
            <a:off x="7780844" y="115642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Charlie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6960418F-ABB8-4424-F3AD-F77E1BB0A016}"/>
              </a:ext>
            </a:extLst>
          </p:cNvPr>
          <p:cNvSpPr txBox="1">
            <a:spLocks/>
          </p:cNvSpPr>
          <p:nvPr/>
        </p:nvSpPr>
        <p:spPr>
          <a:xfrm>
            <a:off x="1194010" y="2022764"/>
            <a:ext cx="5433096" cy="4257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>
              <a:cs typeface="Calibri"/>
            </a:endParaRPr>
          </a:p>
          <a:p>
            <a:pPr lvl="1"/>
            <a:r>
              <a:rPr lang="de-DE">
                <a:cs typeface="Arial"/>
              </a:rPr>
              <a:t>Online Banking &amp; Online Shopping</a:t>
            </a:r>
            <a:r>
              <a:rPr lang="en-US">
                <a:cs typeface="Arial"/>
              </a:rPr>
              <a:t>​</a:t>
            </a:r>
            <a:br>
              <a:rPr lang="en-US">
                <a:cs typeface="Calibri" panose="020F0502020204030204"/>
              </a:rPr>
            </a:br>
            <a:r>
              <a:rPr lang="de-DE">
                <a:cs typeface="Arial"/>
              </a:rPr>
              <a:t>Telefon als Kreditkarte</a:t>
            </a:r>
            <a:r>
              <a:rPr lang="en-US">
                <a:cs typeface="Arial"/>
              </a:rPr>
              <a:t>​</a:t>
            </a:r>
            <a:endParaRPr lang="en-US">
              <a:cs typeface="Calibri" panose="020F0502020204030204"/>
            </a:endParaRPr>
          </a:p>
          <a:p>
            <a:pPr lvl="1"/>
            <a:endParaRPr lang="de-DE">
              <a:cs typeface="Calibri"/>
            </a:endParaRPr>
          </a:p>
          <a:p>
            <a:pPr lvl="1"/>
            <a:r>
              <a:rPr lang="de-DE"/>
              <a:t>      und      </a:t>
            </a:r>
            <a:endParaRPr lang="de-DE">
              <a:cs typeface="Calibri"/>
            </a:endParaRPr>
          </a:p>
          <a:p>
            <a:pPr marL="457200" lvl="1" indent="0">
              <a:buNone/>
            </a:pPr>
            <a:endParaRPr lang="de-DE">
              <a:cs typeface="Calibri"/>
            </a:endParaRPr>
          </a:p>
          <a:p>
            <a:pPr lvl="1"/>
            <a:r>
              <a:rPr lang="de-DE"/>
              <a:t>              </a:t>
            </a:r>
            <a:endParaRPr lang="de-DE">
              <a:cs typeface="Calibri"/>
            </a:endParaRPr>
          </a:p>
          <a:p>
            <a:pPr lvl="1"/>
            <a:endParaRPr lang="de-DE"/>
          </a:p>
          <a:p>
            <a:pPr lvl="1"/>
            <a:r>
              <a:rPr lang="de-DE"/>
              <a:t> </a:t>
            </a:r>
          </a:p>
          <a:p>
            <a:pPr marL="457200" lvl="1" indent="0">
              <a:buNone/>
            </a:pPr>
            <a:endParaRPr lang="de-DE">
              <a:cs typeface="Calibri"/>
            </a:endParaRPr>
          </a:p>
          <a:p>
            <a:pPr lvl="1"/>
            <a:r>
              <a:rPr lang="de-DE"/>
              <a:t>Smartwatch + Ergometer</a:t>
            </a:r>
            <a:endParaRPr lang="de-DE">
              <a:cs typeface="Calibri" panose="020F0502020204030204"/>
            </a:endParaRPr>
          </a:p>
        </p:txBody>
      </p:sp>
      <p:pic>
        <p:nvPicPr>
          <p:cNvPr id="11" name="Grafik 7">
            <a:extLst>
              <a:ext uri="{FF2B5EF4-FFF2-40B4-BE49-F238E27FC236}">
                <a16:creationId xmlns:a16="http://schemas.microsoft.com/office/drawing/2014/main" id="{3428F693-6EA8-EA6F-616E-8EA4A7FA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18" y="4191732"/>
            <a:ext cx="996950" cy="340251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C0A71239-86F6-BFF7-D6A7-6F46DB4D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037" y="4092058"/>
            <a:ext cx="617902" cy="57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upload.wikimedia.org/wikipedia/commons/thumb/7/...">
            <a:extLst>
              <a:ext uri="{FF2B5EF4-FFF2-40B4-BE49-F238E27FC236}">
                <a16:creationId xmlns:a16="http://schemas.microsoft.com/office/drawing/2014/main" id="{C7A10362-C1AC-EBD8-D70F-1A6C86446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22" y="4955801"/>
            <a:ext cx="996950" cy="20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acebook logo_blue on white">
            <a:extLst>
              <a:ext uri="{FF2B5EF4-FFF2-40B4-BE49-F238E27FC236}">
                <a16:creationId xmlns:a16="http://schemas.microsoft.com/office/drawing/2014/main" id="{F7A6D036-8BE8-64B6-C2AB-94E760544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7" t="24324" r="34121" b="21806"/>
          <a:stretch/>
        </p:blipFill>
        <p:spPr bwMode="auto">
          <a:xfrm>
            <a:off x="1970622" y="3483014"/>
            <a:ext cx="360442" cy="31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ildergebnis für linkedin logo">
            <a:extLst>
              <a:ext uri="{FF2B5EF4-FFF2-40B4-BE49-F238E27FC236}">
                <a16:creationId xmlns:a16="http://schemas.microsoft.com/office/drawing/2014/main" id="{3D2E2A25-E923-D992-CED0-3DE401B4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71" y="3493084"/>
            <a:ext cx="360443" cy="33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9" descr="Bank with solid fill">
            <a:extLst>
              <a:ext uri="{FF2B5EF4-FFF2-40B4-BE49-F238E27FC236}">
                <a16:creationId xmlns:a16="http://schemas.microsoft.com/office/drawing/2014/main" id="{BF11EDEB-F211-C7C1-C564-E6E13238B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6468" y="2314527"/>
            <a:ext cx="879764" cy="884094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CB266A6-3BC7-C2E3-383B-74BFD05D6C75}"/>
              </a:ext>
            </a:extLst>
          </p:cNvPr>
          <p:cNvGrpSpPr/>
          <p:nvPr/>
        </p:nvGrpSpPr>
        <p:grpSpPr>
          <a:xfrm>
            <a:off x="933311" y="3201229"/>
            <a:ext cx="784514" cy="917084"/>
            <a:chOff x="5223164" y="3272185"/>
            <a:chExt cx="914400" cy="1033981"/>
          </a:xfrm>
        </p:grpSpPr>
        <p:pic>
          <p:nvPicPr>
            <p:cNvPr id="21" name="Graphic 21" descr="World with solid fill">
              <a:extLst>
                <a:ext uri="{FF2B5EF4-FFF2-40B4-BE49-F238E27FC236}">
                  <a16:creationId xmlns:a16="http://schemas.microsoft.com/office/drawing/2014/main" id="{7CAE94F6-225A-66CF-C0A6-0A3A86C9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23164" y="339176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2" descr="Chat with solid fill">
              <a:extLst>
                <a:ext uri="{FF2B5EF4-FFF2-40B4-BE49-F238E27FC236}">
                  <a16:creationId xmlns:a16="http://schemas.microsoft.com/office/drawing/2014/main" id="{5312C7DB-D9FA-93F3-029F-1622BC3F7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58356" y="3272185"/>
              <a:ext cx="669843" cy="669843"/>
            </a:xfrm>
            <a:prstGeom prst="rect">
              <a:avLst/>
            </a:prstGeom>
          </p:spPr>
        </p:pic>
      </p:grpSp>
      <p:pic>
        <p:nvPicPr>
          <p:cNvPr id="16" name="Grafik 15" descr="Klassenzimmer mit einfarbiger Füllung">
            <a:extLst>
              <a:ext uri="{FF2B5EF4-FFF2-40B4-BE49-F238E27FC236}">
                <a16:creationId xmlns:a16="http://schemas.microsoft.com/office/drawing/2014/main" id="{526D73A1-8526-3818-7DF0-0763E32FC5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947" y="4090987"/>
            <a:ext cx="667615" cy="645969"/>
          </a:xfrm>
          <a:prstGeom prst="rect">
            <a:avLst/>
          </a:prstGeom>
        </p:spPr>
      </p:pic>
      <p:pic>
        <p:nvPicPr>
          <p:cNvPr id="10" name="Graphic 22" descr="Heart with pulse outline">
            <a:extLst>
              <a:ext uri="{FF2B5EF4-FFF2-40B4-BE49-F238E27FC236}">
                <a16:creationId xmlns:a16="http://schemas.microsoft.com/office/drawing/2014/main" id="{9AF3378E-C80F-BB14-DCA8-A85CE6DE6B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6346" y="5481653"/>
            <a:ext cx="732560" cy="745548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C5C366A-70D2-C07B-105F-DB4FCDB0B17E}"/>
              </a:ext>
            </a:extLst>
          </p:cNvPr>
          <p:cNvGrpSpPr/>
          <p:nvPr/>
        </p:nvGrpSpPr>
        <p:grpSpPr>
          <a:xfrm>
            <a:off x="959600" y="4691277"/>
            <a:ext cx="784514" cy="793173"/>
            <a:chOff x="5305416" y="4307029"/>
            <a:chExt cx="914400" cy="914400"/>
          </a:xfrm>
        </p:grpSpPr>
        <p:pic>
          <p:nvPicPr>
            <p:cNvPr id="29" name="Grafik 28" descr="Vorstadtszenerie mit einfarbiger Füllung">
              <a:extLst>
                <a:ext uri="{FF2B5EF4-FFF2-40B4-BE49-F238E27FC236}">
                  <a16:creationId xmlns:a16="http://schemas.microsoft.com/office/drawing/2014/main" id="{79102B62-B35E-77AE-5392-FA43E4180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305416" y="4307029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2" descr="Chat with solid fill">
              <a:extLst>
                <a:ext uri="{FF2B5EF4-FFF2-40B4-BE49-F238E27FC236}">
                  <a16:creationId xmlns:a16="http://schemas.microsoft.com/office/drawing/2014/main" id="{5B0CDC3B-F299-7111-604E-E82933EAA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314803" y="4337167"/>
              <a:ext cx="551748" cy="551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36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E48D6-B448-FC0D-3F73-C35360D8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Netzwerkeffekte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Gewohnheit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A99091-78BC-9E4E-E8AB-21EC1F5576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2628" y="1638921"/>
            <a:ext cx="6392719" cy="47545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de-DE" b="1" err="1"/>
              <a:t>Woduch</a:t>
            </a:r>
            <a:r>
              <a:rPr lang="de-DE"/>
              <a:t> binden </a:t>
            </a:r>
            <a:r>
              <a:rPr lang="de-DE" err="1"/>
              <a:t>Platformen</a:t>
            </a:r>
            <a:r>
              <a:rPr lang="de-DE"/>
              <a:t> ihre Nutzer?</a:t>
            </a:r>
            <a:br>
              <a:rPr lang="de-DE"/>
            </a:br>
            <a:endParaRPr lang="de-DE">
              <a:cs typeface="Calibri" panose="020F0502020204030204"/>
            </a:endParaRPr>
          </a:p>
          <a:p>
            <a:pPr marL="0" indent="0">
              <a:buNone/>
            </a:pPr>
            <a:r>
              <a:rPr lang="de-DE" sz="2400"/>
              <a:t>      (A) sozialer Sog/Druck</a:t>
            </a:r>
            <a:br>
              <a:rPr lang="de-DE" sz="2400"/>
            </a:br>
            <a:br>
              <a:rPr lang="de-DE" sz="2400"/>
            </a:br>
            <a:r>
              <a:rPr lang="de-DE" sz="2400"/>
              <a:t>      (B) technische Barrieren</a:t>
            </a:r>
            <a:br>
              <a:rPr lang="de-DE" sz="2400"/>
            </a:br>
            <a:br>
              <a:rPr lang="de-DE" sz="2400"/>
            </a:br>
            <a:r>
              <a:rPr lang="de-DE" sz="2400"/>
              <a:t>      (C) physiologisch: limitierte Aufmerksamkeit</a:t>
            </a:r>
            <a:endParaRPr lang="de-DE" sz="2400">
              <a:cs typeface="Calibri"/>
            </a:endParaRPr>
          </a:p>
          <a:p>
            <a:pPr marL="0" indent="0">
              <a:buNone/>
            </a:pPr>
            <a:endParaRPr lang="de-DE" sz="2400">
              <a:cs typeface="Calibri"/>
            </a:endParaRPr>
          </a:p>
          <a:p>
            <a:pPr marL="0" indent="0">
              <a:buNone/>
            </a:pPr>
            <a:r>
              <a:rPr lang="de-DE" b="1"/>
              <a:t>Wozu</a:t>
            </a:r>
            <a:r>
              <a:rPr lang="de-DE"/>
              <a:t>?</a:t>
            </a:r>
            <a:br>
              <a:rPr lang="de-DE"/>
            </a:br>
            <a:endParaRPr lang="de-DE">
              <a:cs typeface="Calibri" panose="020F0502020204030204"/>
            </a:endParaRPr>
          </a:p>
          <a:p>
            <a:pPr marL="0" indent="0">
              <a:buNone/>
            </a:pPr>
            <a:r>
              <a:rPr lang="de-DE">
                <a:sym typeface="Wingdings" pitchFamily="2" charset="2"/>
              </a:rPr>
              <a:t> Schafft eine Basis für die moderne</a:t>
            </a:r>
            <a:br>
              <a:rPr lang="de-DE"/>
            </a:br>
            <a:r>
              <a:rPr lang="de-DE">
                <a:sym typeface="Wingdings" pitchFamily="2" charset="2"/>
              </a:rPr>
              <a:t>      Aufmerksamkeitsökonomie</a:t>
            </a:r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656F5-0858-951A-80BC-3C5DE05460C7}"/>
              </a:ext>
            </a:extLst>
          </p:cNvPr>
          <p:cNvSpPr txBox="1"/>
          <p:nvPr/>
        </p:nvSpPr>
        <p:spPr>
          <a:xfrm>
            <a:off x="7308272" y="1679863"/>
            <a:ext cx="455468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LINUX-Community </a:t>
            </a:r>
            <a:r>
              <a:rPr lang="en-GB" b="1" err="1">
                <a:cs typeface="Calibri"/>
              </a:rPr>
              <a:t>als</a:t>
            </a:r>
            <a:r>
              <a:rPr lang="en-GB" b="1">
                <a:cs typeface="Calibri"/>
              </a:rPr>
              <a:t> </a:t>
            </a:r>
            <a:r>
              <a:rPr lang="en-GB" b="1" err="1">
                <a:cs typeface="Calibri"/>
              </a:rPr>
              <a:t>dezentrales</a:t>
            </a:r>
            <a:r>
              <a:rPr lang="en-GB" b="1">
                <a:cs typeface="Calibri"/>
              </a:rPr>
              <a:t> </a:t>
            </a:r>
            <a:r>
              <a:rPr lang="en-GB" b="1" err="1">
                <a:cs typeface="Calibri"/>
              </a:rPr>
              <a:t>Netzwerk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EB6B3-F483-CAF4-BEB9-2AC1121230DD}"/>
              </a:ext>
            </a:extLst>
          </p:cNvPr>
          <p:cNvSpPr txBox="1"/>
          <p:nvPr/>
        </p:nvSpPr>
        <p:spPr>
          <a:xfrm>
            <a:off x="7308271" y="2203737"/>
            <a:ext cx="4554681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Positive </a:t>
            </a:r>
            <a:r>
              <a:rPr lang="en-GB" err="1">
                <a:cs typeface="Calibri"/>
              </a:rPr>
              <a:t>Effekte</a:t>
            </a:r>
            <a:r>
              <a:rPr lang="en-GB">
                <a:cs typeface="Calibri"/>
              </a:rPr>
              <a:t> des </a:t>
            </a:r>
            <a:r>
              <a:rPr lang="en-GB" err="1">
                <a:cs typeface="Calibri"/>
              </a:rPr>
              <a:t>Netzwerks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Weniger lock-in</a:t>
            </a:r>
          </a:p>
          <a:p>
            <a:endParaRPr lang="en-GB">
              <a:cs typeface="Calibri"/>
            </a:endParaRPr>
          </a:p>
          <a:p>
            <a:r>
              <a:rPr lang="en-GB" err="1">
                <a:cs typeface="Calibri"/>
              </a:rPr>
              <a:t>Skalierungseffekte</a:t>
            </a: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en-GB" err="1">
                <a:cs typeface="Calibri"/>
              </a:rPr>
              <a:t>Flexibilität</a:t>
            </a:r>
            <a:r>
              <a:rPr lang="en-GB">
                <a:cs typeface="Calibri"/>
              </a:rPr>
              <a:t> </a:t>
            </a:r>
          </a:p>
          <a:p>
            <a:endParaRPr lang="en-GB" b="1">
              <a:cs typeface="Calibri"/>
            </a:endParaRPr>
          </a:p>
          <a:p>
            <a:r>
              <a:rPr lang="en-GB" b="1" err="1">
                <a:cs typeface="Calibri"/>
              </a:rPr>
              <a:t>Wechsel</a:t>
            </a:r>
            <a:r>
              <a:rPr lang="en-GB" b="1">
                <a:cs typeface="Calibri"/>
              </a:rPr>
              <a:t> </a:t>
            </a:r>
            <a:r>
              <a:rPr lang="en-GB" b="1" err="1">
                <a:cs typeface="Calibri"/>
              </a:rPr>
              <a:t>zwischen</a:t>
            </a:r>
            <a:r>
              <a:rPr lang="en-GB" b="1">
                <a:cs typeface="Calibri"/>
              </a:rPr>
              <a:t> </a:t>
            </a:r>
            <a:r>
              <a:rPr lang="en-GB" b="1" err="1">
                <a:cs typeface="Calibri"/>
              </a:rPr>
              <a:t>verschiedenen</a:t>
            </a:r>
            <a:r>
              <a:rPr lang="en-GB" b="1">
                <a:cs typeface="Calibri"/>
              </a:rPr>
              <a:t> Systemen</a:t>
            </a:r>
            <a:br>
              <a:rPr lang="en-US"/>
            </a:br>
            <a:r>
              <a:rPr lang="en-GB" b="1" err="1">
                <a:cs typeface="Calibri"/>
              </a:rPr>
              <a:t>ist</a:t>
            </a:r>
            <a:r>
              <a:rPr lang="en-GB" b="1">
                <a:cs typeface="Calibri"/>
              </a:rPr>
              <a:t> </a:t>
            </a:r>
            <a:r>
              <a:rPr lang="en-GB" b="1" err="1">
                <a:cs typeface="Calibri"/>
              </a:rPr>
              <a:t>weniger</a:t>
            </a:r>
            <a:r>
              <a:rPr lang="en-GB" b="1">
                <a:cs typeface="Calibri"/>
              </a:rPr>
              <a:t> </a:t>
            </a:r>
            <a:r>
              <a:rPr lang="en-GB" b="1" err="1">
                <a:cs typeface="Calibri"/>
              </a:rPr>
              <a:t>kompliziert</a:t>
            </a:r>
            <a:r>
              <a:rPr lang="en-GB" b="1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27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71B923F9-C101-69F8-8FBD-89505370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22" y="4434815"/>
            <a:ext cx="1972541" cy="7506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C1A1F5-16DA-1834-2E35-48E87F57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Unsicherheit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Bedenken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und Angst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4510D7-7C7B-10F0-3EAE-98D8C26BCB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5666" y="1460789"/>
            <a:ext cx="10090150" cy="4754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Alice fragt sich:</a:t>
            </a:r>
          </a:p>
          <a:p>
            <a:pPr lvl="1"/>
            <a:r>
              <a:rPr lang="de-DE">
                <a:cs typeface="Calibri"/>
              </a:rPr>
              <a:t>Was wissen </a:t>
            </a:r>
            <a:r>
              <a:rPr lang="de-DE" b="1">
                <a:cs typeface="Calibri"/>
              </a:rPr>
              <a:t>die </a:t>
            </a:r>
            <a:r>
              <a:rPr lang="de-DE">
                <a:cs typeface="Calibri"/>
              </a:rPr>
              <a:t>über mich?</a:t>
            </a:r>
          </a:p>
          <a:p>
            <a:pPr lvl="1"/>
            <a:endParaRPr lang="de-DE">
              <a:cs typeface="Calibri"/>
            </a:endParaRPr>
          </a:p>
          <a:p>
            <a:pPr lvl="1"/>
            <a:endParaRPr lang="de-DE">
              <a:cs typeface="Calibri"/>
            </a:endParaRPr>
          </a:p>
          <a:p>
            <a:pPr lvl="1"/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Sie entscheidet sich:</a:t>
            </a:r>
          </a:p>
          <a:p>
            <a:pPr lvl="1"/>
            <a:r>
              <a:rPr lang="de-DE">
                <a:cs typeface="Calibri"/>
              </a:rPr>
              <a:t>bewusster Umgang mit Ihren Daten.</a:t>
            </a:r>
          </a:p>
          <a:p>
            <a:pPr lvl="1"/>
            <a:endParaRPr lang="de-DE">
              <a:cs typeface="Calibri"/>
            </a:endParaRPr>
          </a:p>
          <a:p>
            <a:pPr lvl="1"/>
            <a:endParaRPr lang="de-DE">
              <a:cs typeface="Calibri"/>
            </a:endParaRPr>
          </a:p>
          <a:p>
            <a:pPr lvl="1"/>
            <a:endParaRPr lang="de-DE">
              <a:cs typeface="Calibri"/>
            </a:endParaRPr>
          </a:p>
          <a:p>
            <a:r>
              <a:rPr lang="de-DE" b="1">
                <a:cs typeface="Calibri"/>
              </a:rPr>
              <a:t>Datenhoheit </a:t>
            </a:r>
            <a:r>
              <a:rPr lang="de-DE">
                <a:cs typeface="Calibri"/>
              </a:rPr>
              <a:t>wird zu ihrem Thema.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320F70-CA44-82F8-FEAF-349EA0B4D359}"/>
              </a:ext>
            </a:extLst>
          </p:cNvPr>
          <p:cNvSpPr txBox="1"/>
          <p:nvPr/>
        </p:nvSpPr>
        <p:spPr>
          <a:xfrm>
            <a:off x="3039762" y="3244334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F0AD5F-39B3-2E05-CD2A-0513CFA38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44" y="1461144"/>
            <a:ext cx="4008034" cy="5031731"/>
          </a:xfrm>
          <a:prstGeom prst="rect">
            <a:avLst/>
          </a:prstGeom>
        </p:spPr>
      </p:pic>
      <p:pic>
        <p:nvPicPr>
          <p:cNvPr id="4" name="Graphic 6" descr="Ghost with solid fill">
            <a:extLst>
              <a:ext uri="{FF2B5EF4-FFF2-40B4-BE49-F238E27FC236}">
                <a16:creationId xmlns:a16="http://schemas.microsoft.com/office/drawing/2014/main" id="{EC4B95DA-7656-6E62-25C8-6630B50A0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2141" y="2434937"/>
            <a:ext cx="914400" cy="914400"/>
          </a:xfrm>
          <a:prstGeom prst="rect">
            <a:avLst/>
          </a:prstGeom>
        </p:spPr>
      </p:pic>
      <p:pic>
        <p:nvPicPr>
          <p:cNvPr id="7" name="Graphic 8" descr="Fork In Road with solid fill">
            <a:extLst>
              <a:ext uri="{FF2B5EF4-FFF2-40B4-BE49-F238E27FC236}">
                <a16:creationId xmlns:a16="http://schemas.microsoft.com/office/drawing/2014/main" id="{4835FF64-16FA-B36C-88CA-790996152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7391" y="459105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C4D18F-D988-8A32-2482-4C3A738827DA}"/>
              </a:ext>
            </a:extLst>
          </p:cNvPr>
          <p:cNvSpPr txBox="1"/>
          <p:nvPr/>
        </p:nvSpPr>
        <p:spPr>
          <a:xfrm>
            <a:off x="1091046" y="4658591"/>
            <a:ext cx="137679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cs typeface="Calibri"/>
              </a:rPr>
              <a:t>weiter so im</a:t>
            </a:r>
            <a:br>
              <a:rPr lang="de-DE">
                <a:cs typeface="Calibri"/>
              </a:rPr>
            </a:br>
            <a:r>
              <a:rPr lang="de-DE">
                <a:cs typeface="Calibri"/>
              </a:rPr>
              <a:t>"Blindflug"</a:t>
            </a:r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0A96D-B9AF-33FC-61DF-812D668A360E}"/>
              </a:ext>
            </a:extLst>
          </p:cNvPr>
          <p:cNvSpPr txBox="1"/>
          <p:nvPr/>
        </p:nvSpPr>
        <p:spPr>
          <a:xfrm>
            <a:off x="3649807" y="4658590"/>
            <a:ext cx="144606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>
                <a:cs typeface="Calibri"/>
              </a:rPr>
              <a:t>Bewußtsein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424879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EA51-06DD-EC42-2059-CD6212B0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Helvetica"/>
                <a:cs typeface="Helvetica"/>
              </a:rPr>
              <a:t>Open Data Tools</a:t>
            </a:r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17B1DC7-3AA9-3A97-19DF-92FF187ECB6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67613" y="1556446"/>
            <a:ext cx="1828801" cy="1672644"/>
          </a:xfr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8BEACA7C-F20B-5B7E-3CF9-A82B41AA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3" y="3918979"/>
            <a:ext cx="2375160" cy="168101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D37EC83-827F-723B-DD2B-C8F84B47B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" t="176" r="90" b="527"/>
          <a:stretch/>
        </p:blipFill>
        <p:spPr>
          <a:xfrm>
            <a:off x="6092887" y="1715278"/>
            <a:ext cx="5749545" cy="2928761"/>
          </a:xfrm>
          <a:prstGeom prst="rect">
            <a:avLst/>
          </a:prstGeom>
        </p:spPr>
      </p:pic>
      <p:pic>
        <p:nvPicPr>
          <p:cNvPr id="3" name="Picture 5" descr="Icon, company name&#10;&#10;Description automatically generated">
            <a:extLst>
              <a:ext uri="{FF2B5EF4-FFF2-40B4-BE49-F238E27FC236}">
                <a16:creationId xmlns:a16="http://schemas.microsoft.com/office/drawing/2014/main" id="{286C5E98-51F1-6020-E3C5-34A8728BB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6764" y="3845152"/>
            <a:ext cx="1821738" cy="1832105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98FF8AE0-AFCB-0AD6-2C74-A59BDA95A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033" y="2247412"/>
            <a:ext cx="2743200" cy="808074"/>
          </a:xfrm>
          <a:prstGeom prst="rect">
            <a:avLst/>
          </a:prstGeom>
        </p:spPr>
      </p:pic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B3A1276-F2E3-7DFD-28BC-75F9EF137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551" y="5025954"/>
            <a:ext cx="2743200" cy="13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4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EA51-06DD-EC42-2059-CD6212B0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50000"/>
                  </a:schemeClr>
                </a:solidFill>
                <a:latin typeface="Helvetica"/>
                <a:cs typeface="Helvetica"/>
              </a:rPr>
              <a:t>Personal Data Pods: Aber </a:t>
            </a:r>
            <a:r>
              <a:rPr lang="en-GB" err="1">
                <a:solidFill>
                  <a:schemeClr val="accent1">
                    <a:lumMod val="50000"/>
                  </a:schemeClr>
                </a:solidFill>
                <a:latin typeface="Helvetica"/>
                <a:cs typeface="Helvetica"/>
              </a:rPr>
              <a:t>welche</a:t>
            </a:r>
            <a:r>
              <a:rPr lang="en-GB">
                <a:solidFill>
                  <a:schemeClr val="accent1">
                    <a:lumMod val="50000"/>
                  </a:schemeClr>
                </a:solidFill>
                <a:latin typeface="Helvetica"/>
                <a:cs typeface="Helvetica"/>
              </a:rPr>
              <a:t>?</a:t>
            </a:r>
            <a:endParaRPr lang="en-US">
              <a:solidFill>
                <a:schemeClr val="accent1">
                  <a:lumMod val="50000"/>
                </a:schemeClr>
              </a:solidFill>
              <a:cs typeface="Helvetica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B8BD29-5A11-C4B1-7064-5FACA88D7B9F}"/>
              </a:ext>
            </a:extLst>
          </p:cNvPr>
          <p:cNvGrpSpPr/>
          <p:nvPr/>
        </p:nvGrpSpPr>
        <p:grpSpPr>
          <a:xfrm>
            <a:off x="836646" y="1542690"/>
            <a:ext cx="10342463" cy="4409560"/>
            <a:chOff x="836646" y="1542690"/>
            <a:chExt cx="10342463" cy="4409560"/>
          </a:xfrm>
        </p:grpSpPr>
        <p:pic>
          <p:nvPicPr>
            <p:cNvPr id="12" name="Picture 1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45F489BD-FF54-281F-9A25-B761BAEB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646" y="1542690"/>
              <a:ext cx="10342463" cy="4409560"/>
            </a:xfrm>
            <a:prstGeom prst="rect">
              <a:avLst/>
            </a:prstGeom>
          </p:spPr>
        </p:pic>
        <p:pic>
          <p:nvPicPr>
            <p:cNvPr id="18" name="Grafik 5">
              <a:extLst>
                <a:ext uri="{FF2B5EF4-FFF2-40B4-BE49-F238E27FC236}">
                  <a16:creationId xmlns:a16="http://schemas.microsoft.com/office/drawing/2014/main" id="{E2C9FE69-EBBE-56A1-948A-BE3CBD80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954" y="1809983"/>
              <a:ext cx="958130" cy="1115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682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29E602-711F-B403-8250-A41EF843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54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 sind doch</a:t>
            </a:r>
            <a:r>
              <a:rPr lang="de-DE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6600">
                <a:solidFill>
                  <a:schemeClr val="tx1"/>
                </a:solidFill>
                <a:latin typeface="+mj-lt"/>
              </a:rPr>
              <a:t>meine</a:t>
            </a:r>
            <a:r>
              <a:rPr lang="de-DE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54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Daten!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06E45-184E-2CB8-8273-AE54A9DF43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200"/>
              <a:t>Unternehmen und Organisation </a:t>
            </a:r>
            <a:r>
              <a:rPr lang="de-DE" sz="2200" b="1">
                <a:solidFill>
                  <a:schemeClr val="accent1"/>
                </a:solidFill>
              </a:rPr>
              <a:t>können </a:t>
            </a:r>
            <a:r>
              <a:rPr lang="de-DE" sz="2200"/>
              <a:t>mit meinen Daten arbeiten.</a:t>
            </a:r>
            <a:br>
              <a:rPr lang="de-DE" sz="2200"/>
            </a:br>
            <a:endParaRPr lang="de-DE" sz="2200"/>
          </a:p>
          <a:p>
            <a:r>
              <a:rPr lang="de-DE" sz="2200"/>
              <a:t>Ich kannst daraus eine Menge über </a:t>
            </a:r>
            <a:r>
              <a:rPr lang="de-DE" sz="2200" b="1">
                <a:solidFill>
                  <a:schemeClr val="accent1"/>
                </a:solidFill>
              </a:rPr>
              <a:t>mich und meine Wirkung</a:t>
            </a:r>
            <a:r>
              <a:rPr lang="de-DE" sz="2200"/>
              <a:t> lernen.</a:t>
            </a:r>
            <a:endParaRPr lang="de-DE" sz="2200">
              <a:cs typeface="Calibri"/>
            </a:endParaRPr>
          </a:p>
          <a:p>
            <a:endParaRPr lang="de-DE" sz="2200"/>
          </a:p>
          <a:p>
            <a:r>
              <a:rPr lang="de-DE" sz="2200"/>
              <a:t>Meine </a:t>
            </a:r>
            <a:r>
              <a:rPr lang="de-DE" sz="2200" b="1">
                <a:solidFill>
                  <a:schemeClr val="accent1"/>
                </a:solidFill>
              </a:rPr>
              <a:t>bewussten Entscheidungen</a:t>
            </a:r>
            <a:r>
              <a:rPr lang="de-DE" sz="2200"/>
              <a:t> sollten auf Daten basieren.</a:t>
            </a:r>
            <a:endParaRPr lang="de-DE" sz="2200">
              <a:cs typeface="Calibri"/>
            </a:endParaRPr>
          </a:p>
          <a:p>
            <a:endParaRPr lang="de-DE" sz="2200"/>
          </a:p>
          <a:p>
            <a:endParaRPr lang="de-DE" sz="2200"/>
          </a:p>
          <a:p>
            <a:pPr marL="0" indent="0">
              <a:buNone/>
            </a:pPr>
            <a:r>
              <a:rPr lang="de-DE" sz="2200">
                <a:sym typeface="Wingdings" pitchFamily="2" charset="2"/>
              </a:rPr>
              <a:t> </a:t>
            </a:r>
            <a:r>
              <a:rPr lang="de-DE" sz="2200" b="1"/>
              <a:t>Wie kann </a:t>
            </a:r>
            <a:r>
              <a:rPr lang="de-DE" sz="2200" b="1">
                <a:solidFill>
                  <a:schemeClr val="accent1"/>
                </a:solidFill>
              </a:rPr>
              <a:t>ich </a:t>
            </a:r>
            <a:r>
              <a:rPr lang="de-DE" sz="2200" b="1"/>
              <a:t>nun mehr aus meinen Daten herausholen?</a:t>
            </a:r>
            <a:endParaRPr lang="de-DE" sz="2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7392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ecolytiq-CS">
      <a:dk1>
        <a:srgbClr val="2C424D"/>
      </a:dk1>
      <a:lt1>
        <a:srgbClr val="FFFFFF"/>
      </a:lt1>
      <a:dk2>
        <a:srgbClr val="2C414C"/>
      </a:dk2>
      <a:lt2>
        <a:srgbClr val="E7E6E6"/>
      </a:lt2>
      <a:accent1>
        <a:srgbClr val="7EB39D"/>
      </a:accent1>
      <a:accent2>
        <a:srgbClr val="E29570"/>
      </a:accent2>
      <a:accent3>
        <a:srgbClr val="B5D5D8"/>
      </a:accent3>
      <a:accent4>
        <a:srgbClr val="F0DE7B"/>
      </a:accent4>
      <a:accent5>
        <a:srgbClr val="EE6A6C"/>
      </a:accent5>
      <a:accent6>
        <a:srgbClr val="D8D3D4"/>
      </a:accent6>
      <a:hlink>
        <a:srgbClr val="80B39D"/>
      </a:hlink>
      <a:folHlink>
        <a:srgbClr val="7FB49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32</Slides>
  <Notes>13</Notes>
  <HiddenSlides>5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Office</vt:lpstr>
      <vt:lpstr>PowerPoint-Präsentation</vt:lpstr>
      <vt:lpstr>Über uns ...</vt:lpstr>
      <vt:lpstr>Daten über mich …</vt:lpstr>
      <vt:lpstr>Nutzung Digitaler Plattformen</vt:lpstr>
      <vt:lpstr>Netzwerkeffekte - Gewohnheit</vt:lpstr>
      <vt:lpstr>Unsicherheit, Bedenken und Angst …</vt:lpstr>
      <vt:lpstr>Open Data Tools</vt:lpstr>
      <vt:lpstr>Personal Data Pods: Aber welche?</vt:lpstr>
      <vt:lpstr>Es sind doch meine Daten!</vt:lpstr>
      <vt:lpstr>Nachhaltigkeitsdaten?</vt:lpstr>
      <vt:lpstr>PowerPoint-Präsentation</vt:lpstr>
      <vt:lpstr>Meine Finanztransaktionsdaten </vt:lpstr>
      <vt:lpstr>Quelle für Kontextinformationen</vt:lpstr>
      <vt:lpstr>Public data  open standard</vt:lpstr>
      <vt:lpstr>PowerPoint-Präsentation</vt:lpstr>
      <vt:lpstr>PowerPoint-Präsentation</vt:lpstr>
      <vt:lpstr>PowerPoint-Präsentation</vt:lpstr>
      <vt:lpstr>How does it look like?</vt:lpstr>
      <vt:lpstr>PowerPoint-Präsentation</vt:lpstr>
      <vt:lpstr>PowerPoint-Präsentation</vt:lpstr>
      <vt:lpstr>Unsere Herausforderung:</vt:lpstr>
      <vt:lpstr>PowerPoint-Präsentation</vt:lpstr>
      <vt:lpstr>PowerPoint-Präsentation</vt:lpstr>
      <vt:lpstr>PowerPoint-Präsentation</vt:lpstr>
      <vt:lpstr>PowerPoint-Präsentation</vt:lpstr>
      <vt:lpstr>CLT 2023: Bewusstsein</vt:lpstr>
      <vt:lpstr>PowerPoint-Präsentation</vt:lpstr>
      <vt:lpstr>Nutzung Digitaler Plattformen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Carsten Schulze</dc:creator>
  <cp:revision>3</cp:revision>
  <dcterms:created xsi:type="dcterms:W3CDTF">2023-03-01T16:43:05Z</dcterms:created>
  <dcterms:modified xsi:type="dcterms:W3CDTF">2023-04-17T10:08:01Z</dcterms:modified>
</cp:coreProperties>
</file>